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Gill Sans"/>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2" roundtripDataSignature="AMtx7mgZ2zu7eZGMVdceKpQ0eQALxhUb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illSans-bold.fntdata"/><Relationship Id="rId30" Type="http://schemas.openxmlformats.org/officeDocument/2006/relationships/font" Target="fonts/GillSans-regular.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7bd5a5a1a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a7bd5a5a1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n-US"/>
              <a:t>Samantha</a:t>
            </a:r>
            <a:endParaRPr/>
          </a:p>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803dfb3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a803dfb36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Samantha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803dfb365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a803dfb36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Samantha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US"/>
              <a:t>SELECT </a:t>
            </a:r>
            <a:endParaRPr/>
          </a:p>
          <a:p>
            <a:pPr indent="0" lvl="0" marL="0" rtl="0" algn="l">
              <a:lnSpc>
                <a:spcPct val="100000"/>
              </a:lnSpc>
              <a:spcBef>
                <a:spcPts val="0"/>
              </a:spcBef>
              <a:spcAft>
                <a:spcPts val="0"/>
              </a:spcAft>
              <a:buClr>
                <a:schemeClr val="dk1"/>
              </a:buClr>
              <a:buSzPts val="1100"/>
              <a:buFont typeface="Arial"/>
              <a:buNone/>
            </a:pPr>
            <a:r>
              <a:rPr lang="en-US"/>
              <a:t>	s.date,</a:t>
            </a:r>
            <a:endParaRPr/>
          </a:p>
          <a:p>
            <a:pPr indent="0" lvl="0" marL="0" rtl="0" algn="l">
              <a:lnSpc>
                <a:spcPct val="100000"/>
              </a:lnSpc>
              <a:spcBef>
                <a:spcPts val="0"/>
              </a:spcBef>
              <a:spcAft>
                <a:spcPts val="0"/>
              </a:spcAft>
              <a:buClr>
                <a:schemeClr val="dk1"/>
              </a:buClr>
              <a:buSzPts val="1100"/>
              <a:buFont typeface="Arial"/>
              <a:buNone/>
            </a:pPr>
            <a:r>
              <a:rPr lang="en-US"/>
              <a:t>    ecd.state,</a:t>
            </a:r>
            <a:endParaRPr/>
          </a:p>
          <a:p>
            <a:pPr indent="0" lvl="0" marL="0" rtl="0" algn="l">
              <a:lnSpc>
                <a:spcPct val="100000"/>
              </a:lnSpc>
              <a:spcBef>
                <a:spcPts val="0"/>
              </a:spcBef>
              <a:spcAft>
                <a:spcPts val="0"/>
              </a:spcAft>
              <a:buClr>
                <a:schemeClr val="dk1"/>
              </a:buClr>
              <a:buSzPts val="1100"/>
              <a:buFont typeface="Arial"/>
              <a:buNone/>
            </a:pPr>
            <a:r>
              <a:rPr lang="en-US"/>
              <a:t>    ecd.white_cperd,</a:t>
            </a:r>
            <a:endParaRPr/>
          </a:p>
          <a:p>
            <a:pPr indent="0" lvl="0" marL="0" rtl="0" algn="l">
              <a:lnSpc>
                <a:spcPct val="100000"/>
              </a:lnSpc>
              <a:spcBef>
                <a:spcPts val="0"/>
              </a:spcBef>
              <a:spcAft>
                <a:spcPts val="0"/>
              </a:spcAft>
              <a:buClr>
                <a:schemeClr val="dk1"/>
              </a:buClr>
              <a:buSzPts val="1100"/>
              <a:buFont typeface="Arial"/>
              <a:buNone/>
            </a:pPr>
            <a:r>
              <a:rPr lang="en-US"/>
              <a:t>    ecd.white_cperd*s.cases AS White_Cases,</a:t>
            </a:r>
            <a:endParaRPr/>
          </a:p>
          <a:p>
            <a:pPr indent="0" lvl="0" marL="0" rtl="0" algn="l">
              <a:lnSpc>
                <a:spcPct val="100000"/>
              </a:lnSpc>
              <a:spcBef>
                <a:spcPts val="0"/>
              </a:spcBef>
              <a:spcAft>
                <a:spcPts val="0"/>
              </a:spcAft>
              <a:buClr>
                <a:schemeClr val="dk1"/>
              </a:buClr>
              <a:buSzPts val="1100"/>
              <a:buFont typeface="Arial"/>
              <a:buNone/>
            </a:pPr>
            <a:r>
              <a:rPr lang="en-US"/>
              <a:t>    ecd.white_pop,</a:t>
            </a:r>
            <a:endParaRPr/>
          </a:p>
          <a:p>
            <a:pPr indent="0" lvl="0" marL="0" rtl="0" algn="l">
              <a:lnSpc>
                <a:spcPct val="100000"/>
              </a:lnSpc>
              <a:spcBef>
                <a:spcPts val="0"/>
              </a:spcBef>
              <a:spcAft>
                <a:spcPts val="0"/>
              </a:spcAft>
              <a:buClr>
                <a:schemeClr val="dk1"/>
              </a:buClr>
              <a:buSzPts val="1100"/>
              <a:buFont typeface="Arial"/>
              <a:buNone/>
            </a:pPr>
            <a:r>
              <a:rPr lang="en-US"/>
              <a:t>    ecd.black_cperd,</a:t>
            </a:r>
            <a:endParaRPr/>
          </a:p>
          <a:p>
            <a:pPr indent="0" lvl="0" marL="0" rtl="0" algn="l">
              <a:lnSpc>
                <a:spcPct val="100000"/>
              </a:lnSpc>
              <a:spcBef>
                <a:spcPts val="0"/>
              </a:spcBef>
              <a:spcAft>
                <a:spcPts val="0"/>
              </a:spcAft>
              <a:buClr>
                <a:schemeClr val="dk1"/>
              </a:buClr>
              <a:buSzPts val="1100"/>
              <a:buFont typeface="Arial"/>
              <a:buNone/>
            </a:pPr>
            <a:r>
              <a:rPr lang="en-US"/>
              <a:t>	ecd.black_cperd*s.cases AS Black_Cases,</a:t>
            </a:r>
            <a:endParaRPr/>
          </a:p>
          <a:p>
            <a:pPr indent="0" lvl="0" marL="0" rtl="0" algn="l">
              <a:lnSpc>
                <a:spcPct val="100000"/>
              </a:lnSpc>
              <a:spcBef>
                <a:spcPts val="0"/>
              </a:spcBef>
              <a:spcAft>
                <a:spcPts val="0"/>
              </a:spcAft>
              <a:buClr>
                <a:schemeClr val="dk1"/>
              </a:buClr>
              <a:buSzPts val="1100"/>
              <a:buFont typeface="Arial"/>
              <a:buNone/>
            </a:pPr>
            <a:r>
              <a:rPr lang="en-US"/>
              <a:t>    ecd.black_pop,</a:t>
            </a:r>
            <a:endParaRPr/>
          </a:p>
          <a:p>
            <a:pPr indent="0" lvl="0" marL="0" rtl="0" algn="l">
              <a:lnSpc>
                <a:spcPct val="100000"/>
              </a:lnSpc>
              <a:spcBef>
                <a:spcPts val="0"/>
              </a:spcBef>
              <a:spcAft>
                <a:spcPts val="0"/>
              </a:spcAft>
              <a:buClr>
                <a:schemeClr val="dk1"/>
              </a:buClr>
              <a:buSzPts val="1100"/>
              <a:buFont typeface="Arial"/>
              <a:buNone/>
            </a:pPr>
            <a:r>
              <a:rPr lang="en-US"/>
              <a:t>    ecd.hispanic_cperd,</a:t>
            </a:r>
            <a:endParaRPr/>
          </a:p>
          <a:p>
            <a:pPr indent="0" lvl="0" marL="0" rtl="0" algn="l">
              <a:lnSpc>
                <a:spcPct val="100000"/>
              </a:lnSpc>
              <a:spcBef>
                <a:spcPts val="0"/>
              </a:spcBef>
              <a:spcAft>
                <a:spcPts val="0"/>
              </a:spcAft>
              <a:buClr>
                <a:schemeClr val="dk1"/>
              </a:buClr>
              <a:buSzPts val="1100"/>
              <a:buFont typeface="Arial"/>
              <a:buNone/>
            </a:pPr>
            <a:r>
              <a:rPr lang="en-US"/>
              <a:t>	ecd.hispanic_cperd*s.cases AS Hispanic_Cases,</a:t>
            </a:r>
            <a:endParaRPr/>
          </a:p>
          <a:p>
            <a:pPr indent="0" lvl="0" marL="0" rtl="0" algn="l">
              <a:lnSpc>
                <a:spcPct val="100000"/>
              </a:lnSpc>
              <a:spcBef>
                <a:spcPts val="0"/>
              </a:spcBef>
              <a:spcAft>
                <a:spcPts val="0"/>
              </a:spcAft>
              <a:buClr>
                <a:schemeClr val="dk1"/>
              </a:buClr>
              <a:buSzPts val="1100"/>
              <a:buFont typeface="Arial"/>
              <a:buNone/>
            </a:pPr>
            <a:r>
              <a:rPr lang="en-US"/>
              <a:t>    ecd.hispanic_pop, </a:t>
            </a:r>
            <a:endParaRPr/>
          </a:p>
          <a:p>
            <a:pPr indent="0" lvl="0" marL="0" rtl="0" algn="l">
              <a:lnSpc>
                <a:spcPct val="100000"/>
              </a:lnSpc>
              <a:spcBef>
                <a:spcPts val="0"/>
              </a:spcBef>
              <a:spcAft>
                <a:spcPts val="0"/>
              </a:spcAft>
              <a:buClr>
                <a:schemeClr val="dk1"/>
              </a:buClr>
              <a:buSzPts val="1100"/>
              <a:buFont typeface="Arial"/>
              <a:buNone/>
            </a:pPr>
            <a:r>
              <a:rPr lang="en-US"/>
              <a:t>    ecd.asian_cperd,</a:t>
            </a:r>
            <a:endParaRPr/>
          </a:p>
          <a:p>
            <a:pPr indent="0" lvl="0" marL="0" rtl="0" algn="l">
              <a:lnSpc>
                <a:spcPct val="100000"/>
              </a:lnSpc>
              <a:spcBef>
                <a:spcPts val="0"/>
              </a:spcBef>
              <a:spcAft>
                <a:spcPts val="0"/>
              </a:spcAft>
              <a:buClr>
                <a:schemeClr val="dk1"/>
              </a:buClr>
              <a:buSzPts val="1100"/>
              <a:buFont typeface="Arial"/>
              <a:buNone/>
            </a:pPr>
            <a:r>
              <a:rPr lang="en-US"/>
              <a:t>	ecd.asian_cperd*s.cases AS Asian_Cases,</a:t>
            </a:r>
            <a:endParaRPr/>
          </a:p>
          <a:p>
            <a:pPr indent="0" lvl="0" marL="0" rtl="0" algn="l">
              <a:lnSpc>
                <a:spcPct val="100000"/>
              </a:lnSpc>
              <a:spcBef>
                <a:spcPts val="0"/>
              </a:spcBef>
              <a:spcAft>
                <a:spcPts val="0"/>
              </a:spcAft>
              <a:buClr>
                <a:schemeClr val="dk1"/>
              </a:buClr>
              <a:buSzPts val="1100"/>
              <a:buFont typeface="Arial"/>
              <a:buNone/>
            </a:pPr>
            <a:r>
              <a:rPr lang="en-US"/>
              <a:t>    ecd.asian_pop,</a:t>
            </a:r>
            <a:endParaRPr/>
          </a:p>
          <a:p>
            <a:pPr indent="0" lvl="0" marL="0" rtl="0" algn="l">
              <a:lnSpc>
                <a:spcPct val="100000"/>
              </a:lnSpc>
              <a:spcBef>
                <a:spcPts val="0"/>
              </a:spcBef>
              <a:spcAft>
                <a:spcPts val="0"/>
              </a:spcAft>
              <a:buClr>
                <a:schemeClr val="dk1"/>
              </a:buClr>
              <a:buSzPts val="1100"/>
              <a:buFont typeface="Arial"/>
              <a:buNone/>
            </a:pPr>
            <a:r>
              <a:rPr lang="en-US"/>
              <a:t>    ecd.amind_alaska_cperd,</a:t>
            </a:r>
            <a:endParaRPr/>
          </a:p>
          <a:p>
            <a:pPr indent="0" lvl="0" marL="0" rtl="0" algn="l">
              <a:lnSpc>
                <a:spcPct val="100000"/>
              </a:lnSpc>
              <a:spcBef>
                <a:spcPts val="0"/>
              </a:spcBef>
              <a:spcAft>
                <a:spcPts val="0"/>
              </a:spcAft>
              <a:buClr>
                <a:schemeClr val="dk1"/>
              </a:buClr>
              <a:buSzPts val="1100"/>
              <a:buFont typeface="Arial"/>
              <a:buNone/>
            </a:pPr>
            <a:r>
              <a:rPr lang="en-US"/>
              <a:t>	ecd.amind_alaska_cperd*s.cases AS Amind_Alaska_Cases,</a:t>
            </a:r>
            <a:endParaRPr/>
          </a:p>
          <a:p>
            <a:pPr indent="0" lvl="0" marL="0" rtl="0" algn="l">
              <a:lnSpc>
                <a:spcPct val="100000"/>
              </a:lnSpc>
              <a:spcBef>
                <a:spcPts val="0"/>
              </a:spcBef>
              <a:spcAft>
                <a:spcPts val="0"/>
              </a:spcAft>
              <a:buClr>
                <a:schemeClr val="dk1"/>
              </a:buClr>
              <a:buSzPts val="1100"/>
              <a:buFont typeface="Arial"/>
              <a:buNone/>
            </a:pPr>
            <a:r>
              <a:rPr lang="en-US"/>
              <a:t>	ecd.amind_alaska_pop,</a:t>
            </a:r>
            <a:endParaRPr/>
          </a:p>
          <a:p>
            <a:pPr indent="0" lvl="0" marL="0" rtl="0" algn="l">
              <a:lnSpc>
                <a:spcPct val="100000"/>
              </a:lnSpc>
              <a:spcBef>
                <a:spcPts val="0"/>
              </a:spcBef>
              <a:spcAft>
                <a:spcPts val="0"/>
              </a:spcAft>
              <a:buClr>
                <a:schemeClr val="dk1"/>
              </a:buClr>
              <a:buSzPts val="1100"/>
              <a:buFont typeface="Arial"/>
              <a:buNone/>
            </a:pPr>
            <a:r>
              <a:rPr lang="en-US"/>
              <a:t>    ecd.hawaiian_cperd,</a:t>
            </a:r>
            <a:endParaRPr/>
          </a:p>
          <a:p>
            <a:pPr indent="0" lvl="0" marL="0" rtl="0" algn="l">
              <a:lnSpc>
                <a:spcPct val="100000"/>
              </a:lnSpc>
              <a:spcBef>
                <a:spcPts val="0"/>
              </a:spcBef>
              <a:spcAft>
                <a:spcPts val="0"/>
              </a:spcAft>
              <a:buClr>
                <a:schemeClr val="dk1"/>
              </a:buClr>
              <a:buSzPts val="1100"/>
              <a:buFont typeface="Arial"/>
              <a:buNone/>
            </a:pPr>
            <a:r>
              <a:rPr lang="en-US"/>
              <a:t>    ecd.hawaiian_cperd*s.cases AS Hawaiian_Cases,</a:t>
            </a:r>
            <a:endParaRPr/>
          </a:p>
          <a:p>
            <a:pPr indent="0" lvl="0" marL="0" rtl="0" algn="l">
              <a:lnSpc>
                <a:spcPct val="100000"/>
              </a:lnSpc>
              <a:spcBef>
                <a:spcPts val="0"/>
              </a:spcBef>
              <a:spcAft>
                <a:spcPts val="0"/>
              </a:spcAft>
              <a:buClr>
                <a:schemeClr val="dk1"/>
              </a:buClr>
              <a:buSzPts val="1100"/>
              <a:buFont typeface="Arial"/>
              <a:buNone/>
            </a:pPr>
            <a:r>
              <a:rPr lang="en-US"/>
              <a:t>    ecd.hawaiian_pop,</a:t>
            </a:r>
            <a:endParaRPr/>
          </a:p>
          <a:p>
            <a:pPr indent="0" lvl="0" marL="0" rtl="0" algn="l">
              <a:lnSpc>
                <a:spcPct val="100000"/>
              </a:lnSpc>
              <a:spcBef>
                <a:spcPts val="0"/>
              </a:spcBef>
              <a:spcAft>
                <a:spcPts val="0"/>
              </a:spcAft>
              <a:buClr>
                <a:schemeClr val="dk1"/>
              </a:buClr>
              <a:buSzPts val="1100"/>
              <a:buFont typeface="Arial"/>
              <a:buNone/>
            </a:pPr>
            <a:r>
              <a:rPr lang="en-US"/>
              <a:t>    ecd.other_cperd,</a:t>
            </a:r>
            <a:endParaRPr/>
          </a:p>
          <a:p>
            <a:pPr indent="0" lvl="0" marL="0" rtl="0" algn="l">
              <a:lnSpc>
                <a:spcPct val="100000"/>
              </a:lnSpc>
              <a:spcBef>
                <a:spcPts val="0"/>
              </a:spcBef>
              <a:spcAft>
                <a:spcPts val="0"/>
              </a:spcAft>
              <a:buClr>
                <a:schemeClr val="dk1"/>
              </a:buClr>
              <a:buSzPts val="1100"/>
              <a:buFont typeface="Arial"/>
              <a:buNone/>
            </a:pPr>
            <a:r>
              <a:rPr lang="en-US"/>
              <a:t>    ecd.other_cperd*s.cases AS Other_Cases,</a:t>
            </a:r>
            <a:endParaRPr/>
          </a:p>
          <a:p>
            <a:pPr indent="0" lvl="0" marL="0" rtl="0" algn="l">
              <a:lnSpc>
                <a:spcPct val="100000"/>
              </a:lnSpc>
              <a:spcBef>
                <a:spcPts val="0"/>
              </a:spcBef>
              <a:spcAft>
                <a:spcPts val="0"/>
              </a:spcAft>
              <a:buClr>
                <a:schemeClr val="dk1"/>
              </a:buClr>
              <a:buSzPts val="1100"/>
              <a:buFont typeface="Arial"/>
              <a:buNone/>
            </a:pPr>
            <a:r>
              <a:rPr lang="en-US"/>
              <a:t>    ecd.other_pop,</a:t>
            </a:r>
            <a:endParaRPr/>
          </a:p>
          <a:p>
            <a:pPr indent="0" lvl="0" marL="0" rtl="0" algn="l">
              <a:lnSpc>
                <a:spcPct val="100000"/>
              </a:lnSpc>
              <a:spcBef>
                <a:spcPts val="0"/>
              </a:spcBef>
              <a:spcAft>
                <a:spcPts val="0"/>
              </a:spcAft>
              <a:buClr>
                <a:schemeClr val="dk1"/>
              </a:buClr>
              <a:buSzPts val="1100"/>
              <a:buFont typeface="Arial"/>
              <a:buNone/>
            </a:pPr>
            <a:r>
              <a:rPr lang="en-US"/>
              <a:t>    s.cases as total_cases, </a:t>
            </a:r>
            <a:endParaRPr/>
          </a:p>
          <a:p>
            <a:pPr indent="0" lvl="0" marL="0" rtl="0" algn="l">
              <a:lnSpc>
                <a:spcPct val="100000"/>
              </a:lnSpc>
              <a:spcBef>
                <a:spcPts val="0"/>
              </a:spcBef>
              <a:spcAft>
                <a:spcPts val="0"/>
              </a:spcAft>
              <a:buClr>
                <a:schemeClr val="dk1"/>
              </a:buClr>
              <a:buSzPts val="1100"/>
              <a:buFont typeface="Arial"/>
              <a:buNone/>
            </a:pPr>
            <a:r>
              <a:rPr lang="en-US"/>
              <a:t>    p.population</a:t>
            </a:r>
            <a:endParaRPr/>
          </a:p>
          <a:p>
            <a:pPr indent="0" lvl="0" marL="0" rtl="0" algn="l">
              <a:lnSpc>
                <a:spcPct val="100000"/>
              </a:lnSpc>
              <a:spcBef>
                <a:spcPts val="0"/>
              </a:spcBef>
              <a:spcAft>
                <a:spcPts val="0"/>
              </a:spcAft>
              <a:buClr>
                <a:schemeClr val="dk1"/>
              </a:buClr>
              <a:buSzPts val="1100"/>
              <a:buFont typeface="Arial"/>
              <a:buNone/>
            </a:pPr>
            <a:r>
              <a:rPr lang="en-US"/>
              <a:t>FROM</a:t>
            </a:r>
            <a:endParaRPr/>
          </a:p>
          <a:p>
            <a:pPr indent="0" lvl="0" marL="0" rtl="0" algn="l">
              <a:lnSpc>
                <a:spcPct val="100000"/>
              </a:lnSpc>
              <a:spcBef>
                <a:spcPts val="0"/>
              </a:spcBef>
              <a:spcAft>
                <a:spcPts val="0"/>
              </a:spcAft>
              <a:buClr>
                <a:schemeClr val="dk1"/>
              </a:buClr>
              <a:buSzPts val="1100"/>
              <a:buFont typeface="Arial"/>
              <a:buNone/>
            </a:pPr>
            <a:r>
              <a:rPr lang="en-US"/>
              <a:t>	us_states  AS s</a:t>
            </a:r>
            <a:endParaRPr/>
          </a:p>
          <a:p>
            <a:pPr indent="0" lvl="0" marL="0" rtl="0" algn="l">
              <a:lnSpc>
                <a:spcPct val="100000"/>
              </a:lnSpc>
              <a:spcBef>
                <a:spcPts val="0"/>
              </a:spcBef>
              <a:spcAft>
                <a:spcPts val="0"/>
              </a:spcAft>
              <a:buClr>
                <a:schemeClr val="dk1"/>
              </a:buClr>
              <a:buSzPts val="1100"/>
              <a:buFont typeface="Arial"/>
              <a:buNone/>
            </a:pPr>
            <a:r>
              <a:rPr lang="en-US"/>
              <a:t>		INNER JOIN</a:t>
            </a:r>
            <a:endParaRPr/>
          </a:p>
          <a:p>
            <a:pPr indent="0" lvl="0" marL="0" rtl="0" algn="l">
              <a:lnSpc>
                <a:spcPct val="100000"/>
              </a:lnSpc>
              <a:spcBef>
                <a:spcPts val="0"/>
              </a:spcBef>
              <a:spcAft>
                <a:spcPts val="0"/>
              </a:spcAft>
              <a:buClr>
                <a:schemeClr val="dk1"/>
              </a:buClr>
              <a:buSzPts val="1100"/>
              <a:buFont typeface="Arial"/>
              <a:buNone/>
            </a:pPr>
            <a:r>
              <a:rPr lang="en-US"/>
              <a:t>     ethnicity_cases_deaths ecd ON s.state = ecd.state</a:t>
            </a:r>
            <a:endParaRPr/>
          </a:p>
          <a:p>
            <a:pPr indent="0" lvl="0" marL="0" rtl="0" algn="l">
              <a:lnSpc>
                <a:spcPct val="100000"/>
              </a:lnSpc>
              <a:spcBef>
                <a:spcPts val="0"/>
              </a:spcBef>
              <a:spcAft>
                <a:spcPts val="0"/>
              </a:spcAft>
              <a:buClr>
                <a:schemeClr val="dk1"/>
              </a:buClr>
              <a:buSzPts val="1100"/>
              <a:buFont typeface="Arial"/>
              <a:buNone/>
            </a:pPr>
            <a:r>
              <a:rPr lang="en-US"/>
              <a:t>		JOIN </a:t>
            </a:r>
            <a:endParaRPr/>
          </a:p>
          <a:p>
            <a:pPr indent="0" lvl="0" marL="0" rtl="0" algn="l">
              <a:lnSpc>
                <a:spcPct val="100000"/>
              </a:lnSpc>
              <a:spcBef>
                <a:spcPts val="0"/>
              </a:spcBef>
              <a:spcAft>
                <a:spcPts val="0"/>
              </a:spcAft>
              <a:buClr>
                <a:schemeClr val="dk1"/>
              </a:buClr>
              <a:buSzPts val="1100"/>
              <a:buFont typeface="Arial"/>
              <a:buNone/>
            </a:pPr>
            <a:r>
              <a:rPr lang="en-US"/>
              <a:t>    population p ON p.state = s.state</a:t>
            </a:r>
            <a:endParaRPr/>
          </a:p>
          <a:p>
            <a:pPr indent="0" lvl="0" marL="0" rtl="0" algn="l">
              <a:lnSpc>
                <a:spcPct val="100000"/>
              </a:lnSpc>
              <a:spcBef>
                <a:spcPts val="0"/>
              </a:spcBef>
              <a:spcAft>
                <a:spcPts val="0"/>
              </a:spcAft>
              <a:buClr>
                <a:schemeClr val="dk1"/>
              </a:buClr>
              <a:buSzPts val="1100"/>
              <a:buFont typeface="Arial"/>
              <a:buNone/>
            </a:pPr>
            <a:r>
              <a:rPr lang="en-US"/>
              <a:t>WHERE</a:t>
            </a:r>
            <a:endParaRPr/>
          </a:p>
          <a:p>
            <a:pPr indent="0" lvl="0" marL="0" rtl="0" algn="l">
              <a:lnSpc>
                <a:spcPct val="100000"/>
              </a:lnSpc>
              <a:spcBef>
                <a:spcPts val="0"/>
              </a:spcBef>
              <a:spcAft>
                <a:spcPts val="0"/>
              </a:spcAft>
              <a:buClr>
                <a:schemeClr val="dk1"/>
              </a:buClr>
              <a:buSzPts val="1100"/>
              <a:buFont typeface="Arial"/>
              <a:buNone/>
            </a:pPr>
            <a:r>
              <a:rPr lang="en-US"/>
              <a:t>	ecd.category = 'Cases'</a:t>
            </a:r>
            <a:endParaRPr/>
          </a:p>
          <a:p>
            <a:pPr indent="0" lvl="0" marL="0" rtl="0" algn="l">
              <a:lnSpc>
                <a:spcPct val="100000"/>
              </a:lnSpc>
              <a:spcBef>
                <a:spcPts val="0"/>
              </a:spcBef>
              <a:spcAft>
                <a:spcPts val="0"/>
              </a:spcAft>
              <a:buClr>
                <a:schemeClr val="dk1"/>
              </a:buClr>
              <a:buSzPts val="1100"/>
              <a:buFont typeface="Arial"/>
              <a:buNone/>
            </a:pPr>
            <a:r>
              <a:rPr lang="en-US"/>
              <a:t>GROUP BY ecd.state;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a803dfb36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a803dfb365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Samantha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803dfb36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a803dfb36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Samantha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n-US"/>
              <a:t>Andrew</a:t>
            </a:r>
            <a:endParaRPr/>
          </a:p>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Andrew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Sambhav</a:t>
            </a:r>
            <a:endParaRPr/>
          </a:p>
          <a:p>
            <a:pPr indent="0" lvl="0" marL="0" rtl="0" algn="l">
              <a:lnSpc>
                <a:spcPct val="115000"/>
              </a:lnSpc>
              <a:spcBef>
                <a:spcPts val="0"/>
              </a:spcBef>
              <a:spcAft>
                <a:spcPts val="0"/>
              </a:spcAft>
              <a:buSzPts val="1100"/>
              <a:buNone/>
            </a:pPr>
            <a:r>
              <a:rPr lang="en-US">
                <a:solidFill>
                  <a:schemeClr val="dk1"/>
                </a:solidFill>
              </a:rPr>
              <a:t>•</a:t>
            </a:r>
            <a:r>
              <a:rPr b="1" lang="en-US">
                <a:solidFill>
                  <a:schemeClr val="dk1"/>
                </a:solidFill>
              </a:rPr>
              <a:t>Data sources</a:t>
            </a:r>
            <a:endParaRPr b="1">
              <a:solidFill>
                <a:schemeClr val="dk1"/>
              </a:solidFill>
            </a:endParaRPr>
          </a:p>
          <a:p>
            <a:pPr indent="0" lvl="0" marL="0" rtl="0" algn="l">
              <a:lnSpc>
                <a:spcPct val="115000"/>
              </a:lnSpc>
              <a:spcBef>
                <a:spcPts val="0"/>
              </a:spcBef>
              <a:spcAft>
                <a:spcPts val="0"/>
              </a:spcAft>
              <a:buSzPts val="1100"/>
              <a:buNone/>
            </a:pPr>
            <a:r>
              <a:rPr lang="en-US">
                <a:solidFill>
                  <a:schemeClr val="dk1"/>
                </a:solidFill>
              </a:rPr>
              <a:t>•Census Data</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Johns Hopkins COVID Data</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a:t>
            </a:r>
            <a:r>
              <a:rPr b="1" lang="en-US">
                <a:solidFill>
                  <a:schemeClr val="dk1"/>
                </a:solidFill>
              </a:rPr>
              <a:t>Data cleanup</a:t>
            </a:r>
            <a:endParaRPr b="1">
              <a:solidFill>
                <a:schemeClr val="dk1"/>
              </a:solidFill>
            </a:endParaRPr>
          </a:p>
          <a:p>
            <a:pPr indent="0" lvl="0" marL="0" rtl="0" algn="l">
              <a:lnSpc>
                <a:spcPct val="115000"/>
              </a:lnSpc>
              <a:spcBef>
                <a:spcPts val="0"/>
              </a:spcBef>
              <a:spcAft>
                <a:spcPts val="0"/>
              </a:spcAft>
              <a:buSzPts val="1100"/>
              <a:buNone/>
            </a:pPr>
            <a:r>
              <a:rPr lang="en-US">
                <a:solidFill>
                  <a:schemeClr val="dk1"/>
                </a:solidFill>
              </a:rPr>
              <a:t>•Inspection</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Normalizing</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Conversion</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a:t>
            </a:r>
            <a:r>
              <a:rPr b="1" lang="en-US">
                <a:solidFill>
                  <a:schemeClr val="dk1"/>
                </a:solidFill>
              </a:rPr>
              <a:t>Staging DB</a:t>
            </a:r>
            <a:endParaRPr b="1">
              <a:solidFill>
                <a:schemeClr val="dk1"/>
              </a:solidFill>
            </a:endParaRPr>
          </a:p>
          <a:p>
            <a:pPr indent="0" lvl="0" marL="0" rtl="0" algn="l">
              <a:lnSpc>
                <a:spcPct val="115000"/>
              </a:lnSpc>
              <a:spcBef>
                <a:spcPts val="0"/>
              </a:spcBef>
              <a:spcAft>
                <a:spcPts val="0"/>
              </a:spcAft>
              <a:buSzPts val="1100"/>
              <a:buNone/>
            </a:pPr>
            <a:r>
              <a:rPr lang="en-US">
                <a:solidFill>
                  <a:schemeClr val="dk1"/>
                </a:solidFill>
              </a:rPr>
              <a:t>•Initial Creation</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Inspection</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Reloading</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a:t>
            </a:r>
            <a:r>
              <a:rPr b="1" lang="en-US">
                <a:solidFill>
                  <a:schemeClr val="dk1"/>
                </a:solidFill>
              </a:rPr>
              <a:t>Processing</a:t>
            </a:r>
            <a:endParaRPr b="1">
              <a:solidFill>
                <a:schemeClr val="dk1"/>
              </a:solidFill>
            </a:endParaRPr>
          </a:p>
          <a:p>
            <a:pPr indent="0" lvl="0" marL="0" rtl="0" algn="l">
              <a:lnSpc>
                <a:spcPct val="115000"/>
              </a:lnSpc>
              <a:spcBef>
                <a:spcPts val="0"/>
              </a:spcBef>
              <a:spcAft>
                <a:spcPts val="0"/>
              </a:spcAft>
              <a:buSzPts val="1100"/>
              <a:buNone/>
            </a:pPr>
            <a:r>
              <a:rPr lang="en-US">
                <a:solidFill>
                  <a:schemeClr val="dk1"/>
                </a:solidFill>
              </a:rPr>
              <a:t>•Scripts</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Adjusting Data Types</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a:t>
            </a:r>
            <a:r>
              <a:rPr b="1" lang="en-US">
                <a:solidFill>
                  <a:schemeClr val="dk1"/>
                </a:solidFill>
              </a:rPr>
              <a:t>Prod DB</a:t>
            </a:r>
            <a:endParaRPr b="1">
              <a:solidFill>
                <a:schemeClr val="dk1"/>
              </a:solidFill>
            </a:endParaRPr>
          </a:p>
          <a:p>
            <a:pPr indent="0" lvl="0" marL="0" rtl="0" algn="l">
              <a:lnSpc>
                <a:spcPct val="115000"/>
              </a:lnSpc>
              <a:spcBef>
                <a:spcPts val="0"/>
              </a:spcBef>
              <a:spcAft>
                <a:spcPts val="0"/>
              </a:spcAft>
              <a:buSzPts val="1100"/>
              <a:buNone/>
            </a:pPr>
            <a:r>
              <a:rPr lang="en-US">
                <a:solidFill>
                  <a:schemeClr val="dk1"/>
                </a:solidFill>
              </a:rPr>
              <a:t>•Final Creation</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Inspection</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Uploading</a:t>
            </a:r>
            <a:endParaRPr>
              <a:solidFill>
                <a:schemeClr val="dk1"/>
              </a:solidFill>
            </a:endParaRPr>
          </a:p>
          <a:p>
            <a:pPr indent="0" lvl="0" marL="0" rtl="0" algn="l">
              <a:lnSpc>
                <a:spcPct val="100000"/>
              </a:lnSpc>
              <a:spcBef>
                <a:spcPts val="1600"/>
              </a:spcBef>
              <a:spcAft>
                <a:spcPts val="0"/>
              </a:spcAft>
              <a:buClr>
                <a:schemeClr val="dk1"/>
              </a:buClr>
              <a:buSzPts val="1100"/>
              <a:buFont typeface="Arial"/>
              <a:buNone/>
            </a:pPr>
            <a:r>
              <a:t/>
            </a:r>
            <a:endParaRPr sz="1600">
              <a:solidFill>
                <a:srgbClr val="262626"/>
              </a:solidFill>
              <a:latin typeface="Gill Sans"/>
              <a:ea typeface="Gill Sans"/>
              <a:cs typeface="Gill Sans"/>
              <a:sym typeface="Gill Sans"/>
            </a:endParaRPr>
          </a:p>
          <a:p>
            <a:pPr indent="0" lvl="0" marL="0" rtl="0" algn="l">
              <a:lnSpc>
                <a:spcPct val="100000"/>
              </a:lnSpc>
              <a:spcBef>
                <a:spcPts val="1600"/>
              </a:spcBef>
              <a:spcAft>
                <a:spcPts val="0"/>
              </a:spcAft>
              <a:buClr>
                <a:schemeClr val="dk1"/>
              </a:buClr>
              <a:buSzPts val="1800"/>
              <a:buFont typeface="Arial"/>
              <a:buNone/>
            </a:pPr>
            <a:r>
              <a:t/>
            </a:r>
            <a:endParaRPr sz="1600">
              <a:solidFill>
                <a:srgbClr val="262626"/>
              </a:solidFill>
              <a:latin typeface="Gill Sans"/>
              <a:ea typeface="Gill Sans"/>
              <a:cs typeface="Gill Sans"/>
              <a:sym typeface="Gill Sans"/>
            </a:endParaRPr>
          </a:p>
          <a:p>
            <a:pPr indent="0" lvl="0" marL="457200" rtl="0" algn="l">
              <a:lnSpc>
                <a:spcPct val="100000"/>
              </a:lnSpc>
              <a:spcBef>
                <a:spcPts val="160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n-US"/>
              <a:t>Rachael </a:t>
            </a:r>
            <a:endParaRPr/>
          </a:p>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f51ff7d2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af51ff7d2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a:t>Background</a:t>
            </a:r>
            <a:endParaRPr/>
          </a:p>
          <a:p>
            <a:pPr indent="-342900" lvl="0" marL="457200" rtl="0" algn="l">
              <a:lnSpc>
                <a:spcPct val="100000"/>
              </a:lnSpc>
              <a:spcBef>
                <a:spcPts val="0"/>
              </a:spcBef>
              <a:spcAft>
                <a:spcPts val="0"/>
              </a:spcAft>
              <a:buSzPts val="1800"/>
              <a:buChar char="●"/>
            </a:pPr>
            <a:r>
              <a:rPr lang="en-US"/>
              <a:t>Problem</a:t>
            </a:r>
            <a:endParaRPr/>
          </a:p>
          <a:p>
            <a:pPr indent="-342900" lvl="0" marL="457200" rtl="0" algn="l">
              <a:lnSpc>
                <a:spcPct val="100000"/>
              </a:lnSpc>
              <a:spcBef>
                <a:spcPts val="0"/>
              </a:spcBef>
              <a:spcAft>
                <a:spcPts val="0"/>
              </a:spcAft>
              <a:buSzPts val="1800"/>
              <a:buChar char="●"/>
            </a:pPr>
            <a:r>
              <a:rPr lang="en-US"/>
              <a:t>Extract, Transform, Load (ETL)</a:t>
            </a:r>
            <a:endParaRPr/>
          </a:p>
          <a:p>
            <a:pPr indent="-342900" lvl="0" marL="457200" rtl="0" algn="l">
              <a:lnSpc>
                <a:spcPct val="100000"/>
              </a:lnSpc>
              <a:spcBef>
                <a:spcPts val="0"/>
              </a:spcBef>
              <a:spcAft>
                <a:spcPts val="0"/>
              </a:spcAft>
              <a:buSzPts val="1800"/>
              <a:buChar char="●"/>
            </a:pPr>
            <a:r>
              <a:rPr lang="en-US"/>
              <a:t>Data Processing</a:t>
            </a:r>
            <a:endParaRPr/>
          </a:p>
          <a:p>
            <a:pPr indent="-342900" lvl="0" marL="457200" rtl="0" algn="l">
              <a:lnSpc>
                <a:spcPct val="100000"/>
              </a:lnSpc>
              <a:spcBef>
                <a:spcPts val="0"/>
              </a:spcBef>
              <a:spcAft>
                <a:spcPts val="0"/>
              </a:spcAft>
              <a:buSzPts val="1800"/>
              <a:buChar char="●"/>
            </a:pPr>
            <a:r>
              <a:rPr lang="en-US"/>
              <a:t>Database Design &amp; Usage</a:t>
            </a:r>
            <a:endParaRPr/>
          </a:p>
          <a:p>
            <a:pPr indent="-342900" lvl="0" marL="457200" rtl="0" algn="l">
              <a:lnSpc>
                <a:spcPct val="100000"/>
              </a:lnSpc>
              <a:spcBef>
                <a:spcPts val="0"/>
              </a:spcBef>
              <a:spcAft>
                <a:spcPts val="0"/>
              </a:spcAft>
              <a:buSzPts val="1800"/>
              <a:buChar char="●"/>
            </a:pPr>
            <a:r>
              <a:rPr lang="en-US"/>
              <a:t>Analysis</a:t>
            </a:r>
            <a:endParaRPr/>
          </a:p>
          <a:p>
            <a:pPr indent="-342900" lvl="0" marL="457200" rtl="0" algn="l">
              <a:lnSpc>
                <a:spcPct val="100000"/>
              </a:lnSpc>
              <a:spcBef>
                <a:spcPts val="0"/>
              </a:spcBef>
              <a:spcAft>
                <a:spcPts val="0"/>
              </a:spcAft>
              <a:buSzPts val="1800"/>
              <a:buChar char="●"/>
            </a:pPr>
            <a:r>
              <a:rPr lang="en-US"/>
              <a:t>Data Visualization</a:t>
            </a:r>
            <a:endParaRPr/>
          </a:p>
          <a:p>
            <a:pPr indent="-342900" lvl="0" marL="457200" rtl="0" algn="l">
              <a:lnSpc>
                <a:spcPct val="100000"/>
              </a:lnSpc>
              <a:spcBef>
                <a:spcPts val="0"/>
              </a:spcBef>
              <a:spcAft>
                <a:spcPts val="0"/>
              </a:spcAft>
              <a:buSzPts val="1800"/>
              <a:buChar char="●"/>
            </a:pPr>
            <a:r>
              <a:rPr lang="en-US"/>
              <a:t>Recommendations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7bd5a5a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a7bd5a5a1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1" name="Shape 11"/>
        <p:cNvGrpSpPr/>
        <p:nvPr/>
      </p:nvGrpSpPr>
      <p:grpSpPr>
        <a:xfrm>
          <a:off x="0" y="0"/>
          <a:ext cx="0" cy="0"/>
          <a:chOff x="0" y="0"/>
          <a:chExt cx="0" cy="0"/>
        </a:xfrm>
      </p:grpSpPr>
      <p:sp>
        <p:nvSpPr>
          <p:cNvPr id="12" name="Google Shape;12;p16"/>
          <p:cNvSpPr txBox="1"/>
          <p:nvPr>
            <p:ph type="ctrTitle"/>
          </p:nvPr>
        </p:nvSpPr>
        <p:spPr>
          <a:xfrm>
            <a:off x="1200150" y="1790058"/>
            <a:ext cx="6743700" cy="123444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2850"/>
              <a:buFont typeface="Gill Sans"/>
              <a:buNone/>
              <a:defRPr sz="285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idx="1" type="subTitle"/>
          </p:nvPr>
        </p:nvSpPr>
        <p:spPr>
          <a:xfrm>
            <a:off x="2021396" y="3264408"/>
            <a:ext cx="5101209" cy="92992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750"/>
              </a:spcBef>
              <a:spcAft>
                <a:spcPts val="0"/>
              </a:spcAft>
              <a:buSzPts val="1500"/>
              <a:buNone/>
              <a:defRPr sz="1500">
                <a:solidFill>
                  <a:srgbClr val="FEFEFE"/>
                </a:solidFill>
              </a:defRPr>
            </a:lvl1pPr>
            <a:lvl2pPr lvl="1" algn="ctr">
              <a:lnSpc>
                <a:spcPct val="100000"/>
              </a:lnSpc>
              <a:spcBef>
                <a:spcPts val="750"/>
              </a:spcBef>
              <a:spcAft>
                <a:spcPts val="0"/>
              </a:spcAft>
              <a:buSzPts val="1500"/>
              <a:buNone/>
              <a:defRPr sz="1500"/>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sp>
        <p:nvSpPr>
          <p:cNvPr id="14" name="Google Shape;14;p16"/>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6"/>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6"/>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24"/>
          <p:cNvSpPr/>
          <p:nvPr/>
        </p:nvSpPr>
        <p:spPr>
          <a:xfrm>
            <a:off x="0" y="0"/>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4"/>
          <p:cNvSpPr txBox="1"/>
          <p:nvPr>
            <p:ph type="title"/>
          </p:nvPr>
        </p:nvSpPr>
        <p:spPr>
          <a:xfrm>
            <a:off x="603504" y="1682871"/>
            <a:ext cx="3364992" cy="856123"/>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1650"/>
              <a:buFont typeface="Gill Sans"/>
              <a:buNone/>
              <a:defRPr sz="165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4"/>
          <p:cNvSpPr txBox="1"/>
          <p:nvPr>
            <p:ph idx="1" type="body"/>
          </p:nvPr>
        </p:nvSpPr>
        <p:spPr>
          <a:xfrm>
            <a:off x="5052060" y="603504"/>
            <a:ext cx="3611880" cy="3936492"/>
          </a:xfrm>
          <a:prstGeom prst="rect">
            <a:avLst/>
          </a:prstGeom>
          <a:noFill/>
          <a:ln>
            <a:noFill/>
          </a:ln>
        </p:spPr>
        <p:txBody>
          <a:bodyPr anchorCtr="0" anchor="t" bIns="45700" lIns="91425" spcFirstLastPara="1" rIns="91425" wrap="square" tIns="45700">
            <a:normAutofit/>
          </a:bodyPr>
          <a:lstStyle>
            <a:lvl1pPr indent="-319087" lvl="0" marL="457200" algn="l">
              <a:lnSpc>
                <a:spcPct val="100000"/>
              </a:lnSpc>
              <a:spcBef>
                <a:spcPts val="750"/>
              </a:spcBef>
              <a:spcAft>
                <a:spcPts val="0"/>
              </a:spcAft>
              <a:buSzPts val="1425"/>
              <a:buChar char="•"/>
              <a:defRPr sz="1425">
                <a:solidFill>
                  <a:schemeClr val="dk1"/>
                </a:solidFill>
              </a:defRPr>
            </a:lvl1pPr>
            <a:lvl2pPr indent="-304800" lvl="1" marL="914400" algn="l">
              <a:lnSpc>
                <a:spcPct val="100000"/>
              </a:lnSpc>
              <a:spcBef>
                <a:spcPts val="750"/>
              </a:spcBef>
              <a:spcAft>
                <a:spcPts val="0"/>
              </a:spcAft>
              <a:buSzPts val="1200"/>
              <a:buChar char="•"/>
              <a:defRPr sz="1200">
                <a:solidFill>
                  <a:schemeClr val="dk1"/>
                </a:solidFill>
              </a:defRPr>
            </a:lvl2pPr>
            <a:lvl3pPr indent="-304800" lvl="2" marL="1371600" algn="l">
              <a:lnSpc>
                <a:spcPct val="100000"/>
              </a:lnSpc>
              <a:spcBef>
                <a:spcPts val="750"/>
              </a:spcBef>
              <a:spcAft>
                <a:spcPts val="0"/>
              </a:spcAft>
              <a:buSzPts val="1200"/>
              <a:buChar char="•"/>
              <a:defRPr sz="1200">
                <a:solidFill>
                  <a:schemeClr val="dk1"/>
                </a:solidFill>
              </a:defRPr>
            </a:lvl3pPr>
            <a:lvl4pPr indent="-304800" lvl="3" marL="1828800" algn="l">
              <a:lnSpc>
                <a:spcPct val="100000"/>
              </a:lnSpc>
              <a:spcBef>
                <a:spcPts val="750"/>
              </a:spcBef>
              <a:spcAft>
                <a:spcPts val="0"/>
              </a:spcAft>
              <a:buSzPts val="1200"/>
              <a:buChar char="•"/>
              <a:defRPr sz="1200">
                <a:solidFill>
                  <a:schemeClr val="dk1"/>
                </a:solidFill>
              </a:defRPr>
            </a:lvl4pPr>
            <a:lvl5pPr indent="-304800" lvl="4" marL="2286000" algn="l">
              <a:lnSpc>
                <a:spcPct val="100000"/>
              </a:lnSpc>
              <a:spcBef>
                <a:spcPts val="750"/>
              </a:spcBef>
              <a:spcAft>
                <a:spcPts val="0"/>
              </a:spcAft>
              <a:buSzPts val="1200"/>
              <a:buChar char="•"/>
              <a:defRPr sz="1200">
                <a:solidFill>
                  <a:schemeClr val="dk1"/>
                </a:solidFill>
              </a:defRPr>
            </a:lvl5pPr>
            <a:lvl6pPr indent="-304800" lvl="5" marL="2743200" algn="l">
              <a:lnSpc>
                <a:spcPct val="100000"/>
              </a:lnSpc>
              <a:spcBef>
                <a:spcPts val="750"/>
              </a:spcBef>
              <a:spcAft>
                <a:spcPts val="0"/>
              </a:spcAft>
              <a:buSzPts val="1200"/>
              <a:buChar char="•"/>
              <a:defRPr sz="1200"/>
            </a:lvl6pPr>
            <a:lvl7pPr indent="-304800" lvl="6" marL="3200400" algn="l">
              <a:lnSpc>
                <a:spcPct val="100000"/>
              </a:lnSpc>
              <a:spcBef>
                <a:spcPts val="750"/>
              </a:spcBef>
              <a:spcAft>
                <a:spcPts val="0"/>
              </a:spcAft>
              <a:buSzPts val="1200"/>
              <a:buChar char="•"/>
              <a:defRPr sz="1200"/>
            </a:lvl7pPr>
            <a:lvl8pPr indent="-304800" lvl="7" marL="3657600" algn="l">
              <a:lnSpc>
                <a:spcPct val="100000"/>
              </a:lnSpc>
              <a:spcBef>
                <a:spcPts val="750"/>
              </a:spcBef>
              <a:spcAft>
                <a:spcPts val="0"/>
              </a:spcAft>
              <a:buSzPts val="1200"/>
              <a:buChar char="•"/>
              <a:defRPr sz="1200"/>
            </a:lvl8pPr>
            <a:lvl9pPr indent="-304800" lvl="8" marL="4114800" algn="l">
              <a:lnSpc>
                <a:spcPct val="100000"/>
              </a:lnSpc>
              <a:spcBef>
                <a:spcPts val="750"/>
              </a:spcBef>
              <a:spcAft>
                <a:spcPts val="0"/>
              </a:spcAft>
              <a:buSzPts val="1200"/>
              <a:buChar char="•"/>
              <a:defRPr sz="1200"/>
            </a:lvl9pPr>
          </a:lstStyle>
          <a:p/>
        </p:txBody>
      </p:sp>
      <p:sp>
        <p:nvSpPr>
          <p:cNvPr id="74" name="Google Shape;74;p24"/>
          <p:cNvSpPr txBox="1"/>
          <p:nvPr>
            <p:ph idx="2" type="body"/>
          </p:nvPr>
        </p:nvSpPr>
        <p:spPr>
          <a:xfrm>
            <a:off x="836676" y="2662439"/>
            <a:ext cx="2846070" cy="164552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750"/>
              </a:spcBef>
              <a:spcAft>
                <a:spcPts val="0"/>
              </a:spcAft>
              <a:buSzPts val="1125"/>
              <a:buNone/>
              <a:defRPr sz="1125">
                <a:solidFill>
                  <a:srgbClr val="FFFFFF"/>
                </a:solidFill>
              </a:defRPr>
            </a:lvl1pPr>
            <a:lvl2pPr indent="-228600" lvl="1" marL="914400" algn="l">
              <a:lnSpc>
                <a:spcPct val="100000"/>
              </a:lnSpc>
              <a:spcBef>
                <a:spcPts val="750"/>
              </a:spcBef>
              <a:spcAft>
                <a:spcPts val="0"/>
              </a:spcAft>
              <a:buSzPts val="1050"/>
              <a:buNone/>
              <a:defRPr sz="1050"/>
            </a:lvl2pPr>
            <a:lvl3pPr indent="-228600" lvl="2" marL="1371600" algn="l">
              <a:lnSpc>
                <a:spcPct val="100000"/>
              </a:lnSpc>
              <a:spcBef>
                <a:spcPts val="750"/>
              </a:spcBef>
              <a:spcAft>
                <a:spcPts val="0"/>
              </a:spcAft>
              <a:buSzPts val="900"/>
              <a:buNone/>
              <a:defRPr sz="900"/>
            </a:lvl3pPr>
            <a:lvl4pPr indent="-228600" lvl="3" marL="1828800" algn="l">
              <a:lnSpc>
                <a:spcPct val="100000"/>
              </a:lnSpc>
              <a:spcBef>
                <a:spcPts val="750"/>
              </a:spcBef>
              <a:spcAft>
                <a:spcPts val="0"/>
              </a:spcAft>
              <a:buSzPts val="750"/>
              <a:buNone/>
              <a:defRPr sz="750"/>
            </a:lvl4pPr>
            <a:lvl5pPr indent="-228600" lvl="4" marL="2286000" algn="l">
              <a:lnSpc>
                <a:spcPct val="100000"/>
              </a:lnSpc>
              <a:spcBef>
                <a:spcPts val="750"/>
              </a:spcBef>
              <a:spcAft>
                <a:spcPts val="0"/>
              </a:spcAft>
              <a:buSzPts val="750"/>
              <a:buNone/>
              <a:defRPr sz="750"/>
            </a:lvl5pPr>
            <a:lvl6pPr indent="-228600" lvl="5" marL="2743200" algn="l">
              <a:lnSpc>
                <a:spcPct val="100000"/>
              </a:lnSpc>
              <a:spcBef>
                <a:spcPts val="750"/>
              </a:spcBef>
              <a:spcAft>
                <a:spcPts val="0"/>
              </a:spcAft>
              <a:buSzPts val="750"/>
              <a:buNone/>
              <a:defRPr sz="750"/>
            </a:lvl6pPr>
            <a:lvl7pPr indent="-228600" lvl="6" marL="3200400" algn="l">
              <a:lnSpc>
                <a:spcPct val="100000"/>
              </a:lnSpc>
              <a:spcBef>
                <a:spcPts val="750"/>
              </a:spcBef>
              <a:spcAft>
                <a:spcPts val="0"/>
              </a:spcAft>
              <a:buSzPts val="750"/>
              <a:buNone/>
              <a:defRPr sz="750"/>
            </a:lvl7pPr>
            <a:lvl8pPr indent="-228600" lvl="7" marL="3657600" algn="l">
              <a:lnSpc>
                <a:spcPct val="100000"/>
              </a:lnSpc>
              <a:spcBef>
                <a:spcPts val="750"/>
              </a:spcBef>
              <a:spcAft>
                <a:spcPts val="0"/>
              </a:spcAft>
              <a:buSzPts val="750"/>
              <a:buNone/>
              <a:defRPr sz="750"/>
            </a:lvl8pPr>
            <a:lvl9pPr indent="-228600" lvl="8" marL="4114800" algn="l">
              <a:lnSpc>
                <a:spcPct val="100000"/>
              </a:lnSpc>
              <a:spcBef>
                <a:spcPts val="750"/>
              </a:spcBef>
              <a:spcAft>
                <a:spcPts val="0"/>
              </a:spcAft>
              <a:buSzPts val="750"/>
              <a:buNone/>
              <a:defRPr sz="750"/>
            </a:lvl9pPr>
          </a:lstStyle>
          <a:p/>
        </p:txBody>
      </p:sp>
      <p:sp>
        <p:nvSpPr>
          <p:cNvPr id="75" name="Google Shape;75;p24"/>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603504" y="4677156"/>
            <a:ext cx="3843598"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25"/>
          <p:cNvSpPr/>
          <p:nvPr/>
        </p:nvSpPr>
        <p:spPr>
          <a:xfrm>
            <a:off x="1" y="0"/>
            <a:ext cx="4571999"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5"/>
          <p:cNvSpPr txBox="1"/>
          <p:nvPr>
            <p:ph type="title"/>
          </p:nvPr>
        </p:nvSpPr>
        <p:spPr>
          <a:xfrm>
            <a:off x="606392" y="1682871"/>
            <a:ext cx="3371249" cy="85098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1650"/>
              <a:buFont typeface="Gill Sans"/>
              <a:buNone/>
              <a:defRPr sz="165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5"/>
          <p:cNvSpPr/>
          <p:nvPr>
            <p:ph idx="2" type="pic"/>
          </p:nvPr>
        </p:nvSpPr>
        <p:spPr>
          <a:xfrm>
            <a:off x="4572000" y="0"/>
            <a:ext cx="4576573" cy="5143500"/>
          </a:xfrm>
          <a:prstGeom prst="rect">
            <a:avLst/>
          </a:prstGeom>
          <a:solidFill>
            <a:srgbClr val="BFBFBF"/>
          </a:solidFill>
          <a:ln>
            <a:noFill/>
          </a:ln>
        </p:spPr>
        <p:txBody>
          <a:bodyPr anchorCtr="0" anchor="t" bIns="45700" lIns="91425" spcFirstLastPara="1" rIns="91425" wrap="square" tIns="45700">
            <a:normAutofit/>
          </a:bodyPr>
          <a:lstStyle>
            <a:lvl1pPr lvl="0" marR="0" rtl="0" algn="l">
              <a:lnSpc>
                <a:spcPct val="100000"/>
              </a:lnSpc>
              <a:spcBef>
                <a:spcPts val="750"/>
              </a:spcBef>
              <a:spcAft>
                <a:spcPts val="0"/>
              </a:spcAft>
              <a:buClr>
                <a:schemeClr val="accent2"/>
              </a:buClr>
              <a:buSzPts val="2400"/>
              <a:buFont typeface="Arial"/>
              <a:buNone/>
              <a:defRPr b="0" i="0" sz="2400" u="none" cap="none" strike="noStrike">
                <a:solidFill>
                  <a:srgbClr val="FEFEFE"/>
                </a:solidFill>
                <a:latin typeface="Gill Sans"/>
                <a:ea typeface="Gill Sans"/>
                <a:cs typeface="Gill Sans"/>
                <a:sym typeface="Gill Sans"/>
              </a:defRPr>
            </a:lvl1pPr>
            <a:lvl2pPr lvl="1" marR="0" rtl="0" algn="l">
              <a:lnSpc>
                <a:spcPct val="100000"/>
              </a:lnSpc>
              <a:spcBef>
                <a:spcPts val="750"/>
              </a:spcBef>
              <a:spcAft>
                <a:spcPts val="0"/>
              </a:spcAft>
              <a:buClr>
                <a:schemeClr val="accent2"/>
              </a:buClr>
              <a:buSzPts val="2100"/>
              <a:buFont typeface="Arial"/>
              <a:buNone/>
              <a:defRPr b="0" i="0" sz="2100" u="none" cap="none" strike="noStrike">
                <a:solidFill>
                  <a:srgbClr val="262626"/>
                </a:solidFill>
                <a:latin typeface="Gill Sans"/>
                <a:ea typeface="Gill Sans"/>
                <a:cs typeface="Gill Sans"/>
                <a:sym typeface="Gill Sans"/>
              </a:defRPr>
            </a:lvl2pPr>
            <a:lvl3pPr lvl="2" marR="0" rtl="0" algn="l">
              <a:lnSpc>
                <a:spcPct val="100000"/>
              </a:lnSpc>
              <a:spcBef>
                <a:spcPts val="750"/>
              </a:spcBef>
              <a:spcAft>
                <a:spcPts val="0"/>
              </a:spcAft>
              <a:buClr>
                <a:schemeClr val="accent2"/>
              </a:buClr>
              <a:buSzPts val="1800"/>
              <a:buFont typeface="Arial"/>
              <a:buNone/>
              <a:defRPr b="0" i="0" sz="1800" u="none" cap="none" strike="noStrike">
                <a:solidFill>
                  <a:srgbClr val="262626"/>
                </a:solidFill>
                <a:latin typeface="Gill Sans"/>
                <a:ea typeface="Gill Sans"/>
                <a:cs typeface="Gill Sans"/>
                <a:sym typeface="Gill Sans"/>
              </a:defRPr>
            </a:lvl3pPr>
            <a:lvl4pPr lvl="3" marR="0" rtl="0" algn="l">
              <a:lnSpc>
                <a:spcPct val="100000"/>
              </a:lnSpc>
              <a:spcBef>
                <a:spcPts val="750"/>
              </a:spcBef>
              <a:spcAft>
                <a:spcPts val="0"/>
              </a:spcAft>
              <a:buClr>
                <a:schemeClr val="accent2"/>
              </a:buClr>
              <a:buSzPts val="1500"/>
              <a:buFont typeface="Arial"/>
              <a:buNone/>
              <a:defRPr b="0" i="0" sz="1500" u="none" cap="none" strike="noStrike">
                <a:solidFill>
                  <a:srgbClr val="262626"/>
                </a:solidFill>
                <a:latin typeface="Gill Sans"/>
                <a:ea typeface="Gill Sans"/>
                <a:cs typeface="Gill Sans"/>
                <a:sym typeface="Gill Sans"/>
              </a:defRPr>
            </a:lvl4pPr>
            <a:lvl5pPr lvl="4" marR="0" rtl="0" algn="l">
              <a:lnSpc>
                <a:spcPct val="100000"/>
              </a:lnSpc>
              <a:spcBef>
                <a:spcPts val="750"/>
              </a:spcBef>
              <a:spcAft>
                <a:spcPts val="0"/>
              </a:spcAft>
              <a:buClr>
                <a:schemeClr val="accent2"/>
              </a:buClr>
              <a:buSzPts val="1500"/>
              <a:buFont typeface="Arial"/>
              <a:buNone/>
              <a:defRPr b="0" i="0" sz="1500" u="none" cap="none" strike="noStrike">
                <a:solidFill>
                  <a:srgbClr val="262626"/>
                </a:solidFill>
                <a:latin typeface="Gill Sans"/>
                <a:ea typeface="Gill Sans"/>
                <a:cs typeface="Gill Sans"/>
                <a:sym typeface="Gill Sans"/>
              </a:defRPr>
            </a:lvl5pPr>
            <a:lvl6pPr lvl="5" marR="0" rtl="0" algn="l">
              <a:lnSpc>
                <a:spcPct val="100000"/>
              </a:lnSpc>
              <a:spcBef>
                <a:spcPts val="750"/>
              </a:spcBef>
              <a:spcAft>
                <a:spcPts val="0"/>
              </a:spcAft>
              <a:buClr>
                <a:schemeClr val="accent2"/>
              </a:buClr>
              <a:buSzPts val="1500"/>
              <a:buFont typeface="Arial"/>
              <a:buNone/>
              <a:defRPr b="0" i="0" sz="1500" u="none" cap="none" strike="noStrike">
                <a:solidFill>
                  <a:schemeClr val="dk1"/>
                </a:solidFill>
                <a:latin typeface="Gill Sans"/>
                <a:ea typeface="Gill Sans"/>
                <a:cs typeface="Gill Sans"/>
                <a:sym typeface="Gill Sans"/>
              </a:defRPr>
            </a:lvl6pPr>
            <a:lvl7pPr lvl="6" marR="0" rtl="0" algn="l">
              <a:lnSpc>
                <a:spcPct val="100000"/>
              </a:lnSpc>
              <a:spcBef>
                <a:spcPts val="750"/>
              </a:spcBef>
              <a:spcAft>
                <a:spcPts val="0"/>
              </a:spcAft>
              <a:buClr>
                <a:schemeClr val="accent2"/>
              </a:buClr>
              <a:buSzPts val="1500"/>
              <a:buFont typeface="Arial"/>
              <a:buNone/>
              <a:defRPr b="0" i="0" sz="1500" u="none" cap="none" strike="noStrike">
                <a:solidFill>
                  <a:schemeClr val="dk1"/>
                </a:solidFill>
                <a:latin typeface="Gill Sans"/>
                <a:ea typeface="Gill Sans"/>
                <a:cs typeface="Gill Sans"/>
                <a:sym typeface="Gill Sans"/>
              </a:defRPr>
            </a:lvl7pPr>
            <a:lvl8pPr lvl="7" marR="0" rtl="0" algn="l">
              <a:lnSpc>
                <a:spcPct val="100000"/>
              </a:lnSpc>
              <a:spcBef>
                <a:spcPts val="750"/>
              </a:spcBef>
              <a:spcAft>
                <a:spcPts val="0"/>
              </a:spcAft>
              <a:buClr>
                <a:schemeClr val="accent2"/>
              </a:buClr>
              <a:buSzPts val="1500"/>
              <a:buFont typeface="Arial"/>
              <a:buNone/>
              <a:defRPr b="0" i="0" sz="1500" u="none" cap="none" strike="noStrike">
                <a:solidFill>
                  <a:schemeClr val="dk1"/>
                </a:solidFill>
                <a:latin typeface="Gill Sans"/>
                <a:ea typeface="Gill Sans"/>
                <a:cs typeface="Gill Sans"/>
                <a:sym typeface="Gill Sans"/>
              </a:defRPr>
            </a:lvl8pPr>
            <a:lvl9pPr lvl="8" marR="0" rtl="0" algn="l">
              <a:lnSpc>
                <a:spcPct val="100000"/>
              </a:lnSpc>
              <a:spcBef>
                <a:spcPts val="750"/>
              </a:spcBef>
              <a:spcAft>
                <a:spcPts val="0"/>
              </a:spcAft>
              <a:buClr>
                <a:schemeClr val="accent2"/>
              </a:buClr>
              <a:buSzPts val="1500"/>
              <a:buFont typeface="Arial"/>
              <a:buNone/>
              <a:defRPr b="0" i="0" sz="1500" u="none" cap="none" strike="noStrike">
                <a:solidFill>
                  <a:schemeClr val="dk1"/>
                </a:solidFill>
                <a:latin typeface="Gill Sans"/>
                <a:ea typeface="Gill Sans"/>
                <a:cs typeface="Gill Sans"/>
                <a:sym typeface="Gill Sans"/>
              </a:defRPr>
            </a:lvl9pPr>
          </a:lstStyle>
          <a:p/>
        </p:txBody>
      </p:sp>
      <p:sp>
        <p:nvSpPr>
          <p:cNvPr id="82" name="Google Shape;82;p25"/>
          <p:cNvSpPr txBox="1"/>
          <p:nvPr>
            <p:ph idx="1" type="body"/>
          </p:nvPr>
        </p:nvSpPr>
        <p:spPr>
          <a:xfrm>
            <a:off x="836676" y="2662439"/>
            <a:ext cx="2846070" cy="1645528"/>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750"/>
              </a:spcBef>
              <a:spcAft>
                <a:spcPts val="0"/>
              </a:spcAft>
              <a:buSzPts val="1125"/>
              <a:buNone/>
              <a:defRPr sz="1125">
                <a:solidFill>
                  <a:srgbClr val="FFFFFF"/>
                </a:solidFill>
              </a:defRPr>
            </a:lvl1pPr>
            <a:lvl2pPr indent="-228600" lvl="1" marL="914400" algn="l">
              <a:lnSpc>
                <a:spcPct val="100000"/>
              </a:lnSpc>
              <a:spcBef>
                <a:spcPts val="750"/>
              </a:spcBef>
              <a:spcAft>
                <a:spcPts val="0"/>
              </a:spcAft>
              <a:buSzPts val="1050"/>
              <a:buNone/>
              <a:defRPr sz="1050"/>
            </a:lvl2pPr>
            <a:lvl3pPr indent="-228600" lvl="2" marL="1371600" algn="l">
              <a:lnSpc>
                <a:spcPct val="100000"/>
              </a:lnSpc>
              <a:spcBef>
                <a:spcPts val="750"/>
              </a:spcBef>
              <a:spcAft>
                <a:spcPts val="0"/>
              </a:spcAft>
              <a:buSzPts val="900"/>
              <a:buNone/>
              <a:defRPr sz="900"/>
            </a:lvl3pPr>
            <a:lvl4pPr indent="-228600" lvl="3" marL="1828800" algn="l">
              <a:lnSpc>
                <a:spcPct val="100000"/>
              </a:lnSpc>
              <a:spcBef>
                <a:spcPts val="750"/>
              </a:spcBef>
              <a:spcAft>
                <a:spcPts val="0"/>
              </a:spcAft>
              <a:buSzPts val="750"/>
              <a:buNone/>
              <a:defRPr sz="750"/>
            </a:lvl4pPr>
            <a:lvl5pPr indent="-228600" lvl="4" marL="2286000" algn="l">
              <a:lnSpc>
                <a:spcPct val="100000"/>
              </a:lnSpc>
              <a:spcBef>
                <a:spcPts val="750"/>
              </a:spcBef>
              <a:spcAft>
                <a:spcPts val="0"/>
              </a:spcAft>
              <a:buSzPts val="750"/>
              <a:buNone/>
              <a:defRPr sz="750"/>
            </a:lvl5pPr>
            <a:lvl6pPr indent="-228600" lvl="5" marL="2743200" algn="l">
              <a:lnSpc>
                <a:spcPct val="100000"/>
              </a:lnSpc>
              <a:spcBef>
                <a:spcPts val="750"/>
              </a:spcBef>
              <a:spcAft>
                <a:spcPts val="0"/>
              </a:spcAft>
              <a:buSzPts val="750"/>
              <a:buNone/>
              <a:defRPr sz="750"/>
            </a:lvl6pPr>
            <a:lvl7pPr indent="-228600" lvl="6" marL="3200400" algn="l">
              <a:lnSpc>
                <a:spcPct val="100000"/>
              </a:lnSpc>
              <a:spcBef>
                <a:spcPts val="750"/>
              </a:spcBef>
              <a:spcAft>
                <a:spcPts val="0"/>
              </a:spcAft>
              <a:buSzPts val="750"/>
              <a:buNone/>
              <a:defRPr sz="750"/>
            </a:lvl7pPr>
            <a:lvl8pPr indent="-228600" lvl="7" marL="3657600" algn="l">
              <a:lnSpc>
                <a:spcPct val="100000"/>
              </a:lnSpc>
              <a:spcBef>
                <a:spcPts val="750"/>
              </a:spcBef>
              <a:spcAft>
                <a:spcPts val="0"/>
              </a:spcAft>
              <a:buSzPts val="750"/>
              <a:buNone/>
              <a:defRPr sz="750"/>
            </a:lvl8pPr>
            <a:lvl9pPr indent="-228600" lvl="8" marL="4114800" algn="l">
              <a:lnSpc>
                <a:spcPct val="100000"/>
              </a:lnSpc>
              <a:spcBef>
                <a:spcPts val="750"/>
              </a:spcBef>
              <a:spcAft>
                <a:spcPts val="0"/>
              </a:spcAft>
              <a:buSzPts val="750"/>
              <a:buNone/>
              <a:defRPr sz="750"/>
            </a:lvl9pPr>
          </a:lstStyle>
          <a:p/>
        </p:txBody>
      </p:sp>
      <p:sp>
        <p:nvSpPr>
          <p:cNvPr id="83" name="Google Shape;83;p25"/>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5"/>
          <p:cNvSpPr txBox="1"/>
          <p:nvPr>
            <p:ph idx="11" type="ftr"/>
          </p:nvPr>
        </p:nvSpPr>
        <p:spPr>
          <a:xfrm>
            <a:off x="603504" y="4677156"/>
            <a:ext cx="3843598"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5"/>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26"/>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 type="body"/>
          </p:nvPr>
        </p:nvSpPr>
        <p:spPr>
          <a:xfrm rot="5400000">
            <a:off x="3408756" y="243129"/>
            <a:ext cx="2326487" cy="579729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89" name="Google Shape;89;p26"/>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6"/>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6"/>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2" name="Shape 92"/>
        <p:cNvGrpSpPr/>
        <p:nvPr/>
      </p:nvGrpSpPr>
      <p:grpSpPr>
        <a:xfrm>
          <a:off x="0" y="0"/>
          <a:ext cx="0" cy="0"/>
          <a:chOff x="0" y="0"/>
          <a:chExt cx="0" cy="0"/>
        </a:xfrm>
      </p:grpSpPr>
      <p:sp>
        <p:nvSpPr>
          <p:cNvPr id="93" name="Google Shape;93;p27"/>
          <p:cNvSpPr txBox="1"/>
          <p:nvPr>
            <p:ph type="title"/>
          </p:nvPr>
        </p:nvSpPr>
        <p:spPr>
          <a:xfrm rot="5400000">
            <a:off x="5108007" y="2084772"/>
            <a:ext cx="3737610" cy="973956"/>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 type="body"/>
          </p:nvPr>
        </p:nvSpPr>
        <p:spPr>
          <a:xfrm rot="5400000">
            <a:off x="2128981" y="247317"/>
            <a:ext cx="3737610" cy="464886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95" name="Google Shape;95;p27"/>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7"/>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7"/>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17"/>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lvl1pPr lvl="0" algn="ctr">
              <a:lnSpc>
                <a:spcPct val="90000"/>
              </a:lnSpc>
              <a:spcBef>
                <a:spcPts val="0"/>
              </a:spcBef>
              <a:spcAft>
                <a:spcPts val="0"/>
              </a:spcAft>
              <a:buClr>
                <a:srgbClr val="262626"/>
              </a:buClr>
              <a:buSzPts val="3000"/>
              <a:buFont typeface="Gill Sans"/>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 name="Google Shape;2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6" name="Google Shape;26;p17"/>
          <p:cNvSpPr txBox="1"/>
          <p:nvPr>
            <p:ph idx="12" type="sldNum"/>
          </p:nvPr>
        </p:nvSpPr>
        <p:spPr>
          <a:xfrm>
            <a:off x="8490250" y="4681009"/>
            <a:ext cx="548700" cy="393600"/>
          </a:xfrm>
          <a:prstGeom prst="rect">
            <a:avLst/>
          </a:prstGeom>
          <a:solidFill>
            <a:srgbClr val="1D1D1D">
              <a:alpha val="69019"/>
            </a:srgbClr>
          </a:solid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3"/>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3"/>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3"/>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31" name="Shape 31"/>
        <p:cNvGrpSpPr/>
        <p:nvPr/>
      </p:nvGrpSpPr>
      <p:grpSpPr>
        <a:xfrm>
          <a:off x="0" y="0"/>
          <a:ext cx="0" cy="0"/>
          <a:chOff x="0" y="0"/>
          <a:chExt cx="0" cy="0"/>
        </a:xfrm>
      </p:grpSpPr>
      <p:sp>
        <p:nvSpPr>
          <p:cNvPr id="32" name="Google Shape;32;p15"/>
          <p:cNvSpPr txBox="1"/>
          <p:nvPr>
            <p:ph type="ctrTitle"/>
          </p:nvPr>
        </p:nvSpPr>
        <p:spPr>
          <a:xfrm>
            <a:off x="1200150" y="1790058"/>
            <a:ext cx="6743700" cy="123444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2850"/>
              <a:buFont typeface="Gill Sans"/>
              <a:buNone/>
              <a:defRPr sz="285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5"/>
          <p:cNvSpPr txBox="1"/>
          <p:nvPr>
            <p:ph idx="1" type="subTitle"/>
          </p:nvPr>
        </p:nvSpPr>
        <p:spPr>
          <a:xfrm>
            <a:off x="2021396" y="3264408"/>
            <a:ext cx="5101209" cy="92992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750"/>
              </a:spcBef>
              <a:spcAft>
                <a:spcPts val="0"/>
              </a:spcAft>
              <a:buSzPts val="1500"/>
              <a:buNone/>
              <a:defRPr sz="1500">
                <a:solidFill>
                  <a:srgbClr val="FEFEFE"/>
                </a:solidFill>
              </a:defRPr>
            </a:lvl1pPr>
            <a:lvl2pPr lvl="1" algn="ctr">
              <a:lnSpc>
                <a:spcPct val="100000"/>
              </a:lnSpc>
              <a:spcBef>
                <a:spcPts val="750"/>
              </a:spcBef>
              <a:spcAft>
                <a:spcPts val="0"/>
              </a:spcAft>
              <a:buSzPts val="1500"/>
              <a:buNone/>
              <a:defRPr sz="1500"/>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sp>
        <p:nvSpPr>
          <p:cNvPr id="34" name="Google Shape;34;p15"/>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5"/>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18"/>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 type="body"/>
          </p:nvPr>
        </p:nvSpPr>
        <p:spPr>
          <a:xfrm>
            <a:off x="1673352" y="1978534"/>
            <a:ext cx="5797296" cy="232648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40" name="Google Shape;40;p18"/>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8"/>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43" name="Shape 43"/>
        <p:cNvGrpSpPr/>
        <p:nvPr/>
      </p:nvGrpSpPr>
      <p:grpSpPr>
        <a:xfrm>
          <a:off x="0" y="0"/>
          <a:ext cx="0" cy="0"/>
          <a:chOff x="0" y="0"/>
          <a:chExt cx="0" cy="0"/>
        </a:xfrm>
      </p:grpSpPr>
      <p:sp>
        <p:nvSpPr>
          <p:cNvPr id="44" name="Google Shape;44;p19"/>
          <p:cNvSpPr txBox="1"/>
          <p:nvPr>
            <p:ph type="title"/>
          </p:nvPr>
        </p:nvSpPr>
        <p:spPr>
          <a:xfrm>
            <a:off x="1200150" y="1790058"/>
            <a:ext cx="6743700" cy="123444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2850"/>
              <a:buFont typeface="Gill Sans"/>
              <a:buNone/>
              <a:defRPr sz="285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 type="body"/>
          </p:nvPr>
        </p:nvSpPr>
        <p:spPr>
          <a:xfrm>
            <a:off x="2021396" y="3264349"/>
            <a:ext cx="5101209" cy="94881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750"/>
              </a:spcBef>
              <a:spcAft>
                <a:spcPts val="0"/>
              </a:spcAft>
              <a:buSzPts val="1500"/>
              <a:buNone/>
              <a:defRPr sz="1500">
                <a:solidFill>
                  <a:schemeClr val="lt1"/>
                </a:solidFill>
              </a:defRPr>
            </a:lvl1pPr>
            <a:lvl2pPr indent="-228600" lvl="1" marL="914400" algn="l">
              <a:lnSpc>
                <a:spcPct val="100000"/>
              </a:lnSpc>
              <a:spcBef>
                <a:spcPts val="750"/>
              </a:spcBef>
              <a:spcAft>
                <a:spcPts val="0"/>
              </a:spcAft>
              <a:buSzPts val="1500"/>
              <a:buNone/>
              <a:defRPr sz="1500">
                <a:solidFill>
                  <a:schemeClr val="lt1"/>
                </a:solidFill>
              </a:defRPr>
            </a:lvl2pPr>
            <a:lvl3pPr indent="-228600" lvl="2" marL="1371600" algn="l">
              <a:lnSpc>
                <a:spcPct val="100000"/>
              </a:lnSpc>
              <a:spcBef>
                <a:spcPts val="750"/>
              </a:spcBef>
              <a:spcAft>
                <a:spcPts val="0"/>
              </a:spcAft>
              <a:buSzPts val="1350"/>
              <a:buNone/>
              <a:defRPr sz="1350">
                <a:solidFill>
                  <a:schemeClr val="lt1"/>
                </a:solidFill>
              </a:defRPr>
            </a:lvl3pPr>
            <a:lvl4pPr indent="-228600" lvl="3" marL="1828800" algn="l">
              <a:lnSpc>
                <a:spcPct val="100000"/>
              </a:lnSpc>
              <a:spcBef>
                <a:spcPts val="750"/>
              </a:spcBef>
              <a:spcAft>
                <a:spcPts val="0"/>
              </a:spcAft>
              <a:buSzPts val="1200"/>
              <a:buNone/>
              <a:defRPr sz="1200">
                <a:solidFill>
                  <a:schemeClr val="lt1"/>
                </a:solidFill>
              </a:defRPr>
            </a:lvl4pPr>
            <a:lvl5pPr indent="-228600" lvl="4" marL="2286000" algn="l">
              <a:lnSpc>
                <a:spcPct val="100000"/>
              </a:lnSpc>
              <a:spcBef>
                <a:spcPts val="750"/>
              </a:spcBef>
              <a:spcAft>
                <a:spcPts val="0"/>
              </a:spcAft>
              <a:buSzPts val="1200"/>
              <a:buNone/>
              <a:defRPr sz="1200">
                <a:solidFill>
                  <a:schemeClr val="lt1"/>
                </a:solidFill>
              </a:defRPr>
            </a:lvl5pPr>
            <a:lvl6pPr indent="-228600" lvl="5" marL="2743200" algn="l">
              <a:lnSpc>
                <a:spcPct val="100000"/>
              </a:lnSpc>
              <a:spcBef>
                <a:spcPts val="750"/>
              </a:spcBef>
              <a:spcAft>
                <a:spcPts val="0"/>
              </a:spcAft>
              <a:buSzPts val="1200"/>
              <a:buNone/>
              <a:defRPr sz="1200">
                <a:solidFill>
                  <a:schemeClr val="lt1"/>
                </a:solidFill>
              </a:defRPr>
            </a:lvl6pPr>
            <a:lvl7pPr indent="-228600" lvl="6" marL="3200400" algn="l">
              <a:lnSpc>
                <a:spcPct val="100000"/>
              </a:lnSpc>
              <a:spcBef>
                <a:spcPts val="750"/>
              </a:spcBef>
              <a:spcAft>
                <a:spcPts val="0"/>
              </a:spcAft>
              <a:buSzPts val="1200"/>
              <a:buNone/>
              <a:defRPr sz="1200">
                <a:solidFill>
                  <a:schemeClr val="lt1"/>
                </a:solidFill>
              </a:defRPr>
            </a:lvl7pPr>
            <a:lvl8pPr indent="-228600" lvl="7" marL="3657600" algn="l">
              <a:lnSpc>
                <a:spcPct val="100000"/>
              </a:lnSpc>
              <a:spcBef>
                <a:spcPts val="750"/>
              </a:spcBef>
              <a:spcAft>
                <a:spcPts val="0"/>
              </a:spcAft>
              <a:buSzPts val="1200"/>
              <a:buNone/>
              <a:defRPr sz="1200">
                <a:solidFill>
                  <a:schemeClr val="lt1"/>
                </a:solidFill>
              </a:defRPr>
            </a:lvl8pPr>
            <a:lvl9pPr indent="-228600" lvl="8" marL="4114800" algn="l">
              <a:lnSpc>
                <a:spcPct val="100000"/>
              </a:lnSpc>
              <a:spcBef>
                <a:spcPts val="750"/>
              </a:spcBef>
              <a:spcAft>
                <a:spcPts val="0"/>
              </a:spcAft>
              <a:buSzPts val="1200"/>
              <a:buNone/>
              <a:defRPr sz="1200">
                <a:solidFill>
                  <a:schemeClr val="lt1"/>
                </a:solidFill>
              </a:defRPr>
            </a:lvl9pPr>
          </a:lstStyle>
          <a:p/>
        </p:txBody>
      </p:sp>
      <p:sp>
        <p:nvSpPr>
          <p:cNvPr id="46" name="Google Shape;46;p19"/>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20"/>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 type="body"/>
          </p:nvPr>
        </p:nvSpPr>
        <p:spPr>
          <a:xfrm>
            <a:off x="1186434" y="1978533"/>
            <a:ext cx="3203828" cy="232648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52" name="Google Shape;52;p20"/>
          <p:cNvSpPr txBox="1"/>
          <p:nvPr>
            <p:ph idx="2" type="body"/>
          </p:nvPr>
        </p:nvSpPr>
        <p:spPr>
          <a:xfrm>
            <a:off x="4753737" y="1978533"/>
            <a:ext cx="3202685" cy="232648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53" name="Google Shape;53;p20"/>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21"/>
          <p:cNvSpPr txBox="1"/>
          <p:nvPr>
            <p:ph idx="1" type="body"/>
          </p:nvPr>
        </p:nvSpPr>
        <p:spPr>
          <a:xfrm>
            <a:off x="1187577" y="1735075"/>
            <a:ext cx="3202686" cy="528065"/>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750"/>
              </a:spcBef>
              <a:spcAft>
                <a:spcPts val="0"/>
              </a:spcAft>
              <a:buSzPts val="1425"/>
              <a:buNone/>
              <a:defRPr b="0" sz="1425" cap="none">
                <a:solidFill>
                  <a:srgbClr val="6B8890"/>
                </a:solidFill>
              </a:defRPr>
            </a:lvl1pPr>
            <a:lvl2pPr indent="-228600" lvl="1" marL="914400" algn="l">
              <a:lnSpc>
                <a:spcPct val="100000"/>
              </a:lnSpc>
              <a:spcBef>
                <a:spcPts val="750"/>
              </a:spcBef>
              <a:spcAft>
                <a:spcPts val="0"/>
              </a:spcAft>
              <a:buSzPts val="1425"/>
              <a:buNone/>
              <a:defRPr b="1" sz="1425"/>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58" name="Google Shape;58;p21"/>
          <p:cNvSpPr txBox="1"/>
          <p:nvPr>
            <p:ph idx="2" type="body"/>
          </p:nvPr>
        </p:nvSpPr>
        <p:spPr>
          <a:xfrm>
            <a:off x="1187577" y="2357438"/>
            <a:ext cx="3202686" cy="19475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59" name="Google Shape;59;p21"/>
          <p:cNvSpPr txBox="1"/>
          <p:nvPr>
            <p:ph idx="3" type="body"/>
          </p:nvPr>
        </p:nvSpPr>
        <p:spPr>
          <a:xfrm>
            <a:off x="4753737" y="2357438"/>
            <a:ext cx="3190113" cy="19475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04800" lvl="4" marL="2286000" algn="l">
              <a:lnSpc>
                <a:spcPct val="100000"/>
              </a:lnSpc>
              <a:spcBef>
                <a:spcPts val="750"/>
              </a:spcBef>
              <a:spcAft>
                <a:spcPts val="0"/>
              </a:spcAft>
              <a:buSzPts val="12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60" name="Google Shape;60;p21"/>
          <p:cNvSpPr txBox="1"/>
          <p:nvPr>
            <p:ph idx="4" type="body"/>
          </p:nvPr>
        </p:nvSpPr>
        <p:spPr>
          <a:xfrm>
            <a:off x="4753737" y="1735075"/>
            <a:ext cx="3202686" cy="528065"/>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750"/>
              </a:spcBef>
              <a:spcAft>
                <a:spcPts val="0"/>
              </a:spcAft>
              <a:buSzPts val="1425"/>
              <a:buNone/>
              <a:defRPr b="0" sz="1425" cap="none">
                <a:solidFill>
                  <a:srgbClr val="6B8890"/>
                </a:solidFill>
              </a:defRPr>
            </a:lvl1pPr>
            <a:lvl2pPr indent="-228600" lvl="1" marL="914400" algn="l">
              <a:lnSpc>
                <a:spcPct val="100000"/>
              </a:lnSpc>
              <a:spcBef>
                <a:spcPts val="750"/>
              </a:spcBef>
              <a:spcAft>
                <a:spcPts val="0"/>
              </a:spcAft>
              <a:buSzPts val="1425"/>
              <a:buNone/>
              <a:defRPr b="1" sz="1425"/>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61" name="Google Shape;61;p21"/>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1"/>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4" name="Google Shape;64;p21"/>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22"/>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2"/>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2"/>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1pPr>
            <a:lvl2pPr indent="0" lvl="1"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2pPr>
            <a:lvl3pPr indent="0" lvl="2"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3pPr>
            <a:lvl4pPr indent="0" lvl="3"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4pPr>
            <a:lvl5pPr indent="0" lvl="4"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5pPr>
            <a:lvl6pPr indent="0" lvl="5"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6pPr>
            <a:lvl7pPr indent="0" lvl="6"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7pPr>
            <a:lvl8pPr indent="0" lvl="7"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8pPr>
            <a:lvl9pPr indent="0" lvl="8" marL="0" marR="0" algn="r">
              <a:lnSpc>
                <a:spcPct val="100000"/>
              </a:lnSpc>
              <a:spcBef>
                <a:spcPts val="0"/>
              </a:spcBef>
              <a:spcAft>
                <a:spcPts val="0"/>
              </a:spcAft>
              <a:buClr>
                <a:srgbClr val="FFFFFF"/>
              </a:buClr>
              <a:buSzPts val="800"/>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3.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1673352" y="1978534"/>
            <a:ext cx="5797296" cy="2326487"/>
          </a:xfrm>
          <a:prstGeom prst="rect">
            <a:avLst/>
          </a:prstGeom>
          <a:noFill/>
          <a:ln>
            <a:noFill/>
          </a:ln>
        </p:spPr>
        <p:txBody>
          <a:bodyPr anchorCtr="0" anchor="t" bIns="45700" lIns="91425" spcFirstLastPara="1" rIns="91425" wrap="square" tIns="45700">
            <a:normAutofit/>
          </a:bodyPr>
          <a:lstStyle>
            <a:lvl1pPr indent="-314325" lvl="0" marL="457200" marR="0" rtl="0" algn="l">
              <a:lnSpc>
                <a:spcPct val="100000"/>
              </a:lnSpc>
              <a:spcBef>
                <a:spcPts val="750"/>
              </a:spcBef>
              <a:spcAft>
                <a:spcPts val="0"/>
              </a:spcAft>
              <a:buClr>
                <a:schemeClr val="accent2"/>
              </a:buClr>
              <a:buSzPts val="1350"/>
              <a:buFont typeface="Arial"/>
              <a:buChar char="•"/>
              <a:defRPr b="0" i="0" sz="1350" u="none" cap="none" strike="noStrike">
                <a:solidFill>
                  <a:srgbClr val="FEFEFE"/>
                </a:solidFill>
                <a:latin typeface="Gill Sans"/>
                <a:ea typeface="Gill Sans"/>
                <a:cs typeface="Gill Sans"/>
                <a:sym typeface="Gill Sans"/>
              </a:defRPr>
            </a:lvl1pPr>
            <a:lvl2pPr indent="-304800" lvl="1" marL="914400" marR="0" rtl="0" algn="l">
              <a:lnSpc>
                <a:spcPct val="100000"/>
              </a:lnSpc>
              <a:spcBef>
                <a:spcPts val="750"/>
              </a:spcBef>
              <a:spcAft>
                <a:spcPts val="0"/>
              </a:spcAft>
              <a:buClr>
                <a:schemeClr val="accent2"/>
              </a:buClr>
              <a:buSzPts val="1200"/>
              <a:buFont typeface="Arial"/>
              <a:buChar char="•"/>
              <a:defRPr b="0" i="0" sz="1200" u="none" cap="none" strike="noStrike">
                <a:solidFill>
                  <a:srgbClr val="FEFEFE"/>
                </a:solidFill>
                <a:latin typeface="Gill Sans"/>
                <a:ea typeface="Gill Sans"/>
                <a:cs typeface="Gill Sans"/>
                <a:sym typeface="Gill Sans"/>
              </a:defRPr>
            </a:lvl2pPr>
            <a:lvl3pPr indent="-304800" lvl="2" marL="1371600" marR="0" rtl="0" algn="l">
              <a:lnSpc>
                <a:spcPct val="100000"/>
              </a:lnSpc>
              <a:spcBef>
                <a:spcPts val="750"/>
              </a:spcBef>
              <a:spcAft>
                <a:spcPts val="0"/>
              </a:spcAft>
              <a:buClr>
                <a:schemeClr val="accent2"/>
              </a:buClr>
              <a:buSzPts val="1200"/>
              <a:buFont typeface="Arial"/>
              <a:buChar char="•"/>
              <a:defRPr b="0" i="0" sz="1200" u="none" cap="none" strike="noStrike">
                <a:solidFill>
                  <a:srgbClr val="FEFEFE"/>
                </a:solidFill>
                <a:latin typeface="Gill Sans"/>
                <a:ea typeface="Gill Sans"/>
                <a:cs typeface="Gill Sans"/>
                <a:sym typeface="Gill Sans"/>
              </a:defRPr>
            </a:lvl3pPr>
            <a:lvl4pPr indent="-304800" lvl="3" marL="1828800" marR="0" rtl="0" algn="l">
              <a:lnSpc>
                <a:spcPct val="100000"/>
              </a:lnSpc>
              <a:spcBef>
                <a:spcPts val="750"/>
              </a:spcBef>
              <a:spcAft>
                <a:spcPts val="0"/>
              </a:spcAft>
              <a:buClr>
                <a:schemeClr val="accent2"/>
              </a:buClr>
              <a:buSzPts val="1200"/>
              <a:buFont typeface="Arial"/>
              <a:buChar char="•"/>
              <a:defRPr b="0" i="0" sz="1200" u="none" cap="none" strike="noStrike">
                <a:solidFill>
                  <a:srgbClr val="FEFEFE"/>
                </a:solidFill>
                <a:latin typeface="Gill Sans"/>
                <a:ea typeface="Gill Sans"/>
                <a:cs typeface="Gill Sans"/>
                <a:sym typeface="Gill Sans"/>
              </a:defRPr>
            </a:lvl4pPr>
            <a:lvl5pPr indent="-304800" lvl="4" marL="2286000" marR="0" rtl="0" algn="l">
              <a:lnSpc>
                <a:spcPct val="100000"/>
              </a:lnSpc>
              <a:spcBef>
                <a:spcPts val="750"/>
              </a:spcBef>
              <a:spcAft>
                <a:spcPts val="0"/>
              </a:spcAft>
              <a:buClr>
                <a:schemeClr val="accent2"/>
              </a:buClr>
              <a:buSzPts val="1200"/>
              <a:buFont typeface="Arial"/>
              <a:buChar char="•"/>
              <a:defRPr b="0" i="0" sz="1200" u="none" cap="none" strike="noStrike">
                <a:solidFill>
                  <a:srgbClr val="FEFEFE"/>
                </a:solidFill>
                <a:latin typeface="Gill Sans"/>
                <a:ea typeface="Gill Sans"/>
                <a:cs typeface="Gill Sans"/>
                <a:sym typeface="Gill Sans"/>
              </a:defRPr>
            </a:lvl5pPr>
            <a:lvl6pPr indent="-304800" lvl="5" marL="2743200" marR="0" rtl="0" algn="l">
              <a:lnSpc>
                <a:spcPct val="100000"/>
              </a:lnSpc>
              <a:spcBef>
                <a:spcPts val="750"/>
              </a:spcBef>
              <a:spcAft>
                <a:spcPts val="0"/>
              </a:spcAft>
              <a:buClr>
                <a:schemeClr val="accent2"/>
              </a:buClr>
              <a:buSzPts val="1200"/>
              <a:buFont typeface="Arial"/>
              <a:buChar char="•"/>
              <a:defRPr b="0" i="0" sz="1200" u="none" cap="none" strike="noStrike">
                <a:solidFill>
                  <a:schemeClr val="lt1"/>
                </a:solidFill>
                <a:latin typeface="Gill Sans"/>
                <a:ea typeface="Gill Sans"/>
                <a:cs typeface="Gill Sans"/>
                <a:sym typeface="Gill Sans"/>
              </a:defRPr>
            </a:lvl6pPr>
            <a:lvl7pPr indent="-304800" lvl="6" marL="3200400" marR="0" rtl="0" algn="l">
              <a:lnSpc>
                <a:spcPct val="100000"/>
              </a:lnSpc>
              <a:spcBef>
                <a:spcPts val="750"/>
              </a:spcBef>
              <a:spcAft>
                <a:spcPts val="0"/>
              </a:spcAft>
              <a:buClr>
                <a:schemeClr val="accent2"/>
              </a:buClr>
              <a:buSzPts val="1200"/>
              <a:buFont typeface="Arial"/>
              <a:buChar char="•"/>
              <a:defRPr b="0" i="0" sz="1200" u="none" cap="none" strike="noStrike">
                <a:solidFill>
                  <a:schemeClr val="lt1"/>
                </a:solidFill>
                <a:latin typeface="Gill Sans"/>
                <a:ea typeface="Gill Sans"/>
                <a:cs typeface="Gill Sans"/>
                <a:sym typeface="Gill Sans"/>
              </a:defRPr>
            </a:lvl7pPr>
            <a:lvl8pPr indent="-304800" lvl="7" marL="3657600" marR="0" rtl="0" algn="l">
              <a:lnSpc>
                <a:spcPct val="100000"/>
              </a:lnSpc>
              <a:spcBef>
                <a:spcPts val="750"/>
              </a:spcBef>
              <a:spcAft>
                <a:spcPts val="0"/>
              </a:spcAft>
              <a:buClr>
                <a:schemeClr val="accent2"/>
              </a:buClr>
              <a:buSzPts val="1200"/>
              <a:buFont typeface="Arial"/>
              <a:buChar char="•"/>
              <a:defRPr b="0" i="0" sz="1200" u="none" cap="none" strike="noStrike">
                <a:solidFill>
                  <a:schemeClr val="lt1"/>
                </a:solidFill>
                <a:latin typeface="Gill Sans"/>
                <a:ea typeface="Gill Sans"/>
                <a:cs typeface="Gill Sans"/>
                <a:sym typeface="Gill Sans"/>
              </a:defRPr>
            </a:lvl8pPr>
            <a:lvl9pPr indent="-304800" lvl="8" marL="4114800" marR="0" rtl="0" algn="l">
              <a:lnSpc>
                <a:spcPct val="100000"/>
              </a:lnSpc>
              <a:spcBef>
                <a:spcPts val="750"/>
              </a:spcBef>
              <a:spcAft>
                <a:spcPts val="0"/>
              </a:spcAft>
              <a:buClr>
                <a:schemeClr val="accent2"/>
              </a:buClr>
              <a:buSzPts val="1200"/>
              <a:buFont typeface="Arial"/>
              <a:buChar char="•"/>
              <a:defRPr b="0" i="0" sz="1200" u="none" cap="none" strike="noStrike">
                <a:solidFill>
                  <a:schemeClr val="lt1"/>
                </a:solidFill>
                <a:latin typeface="Gill Sans"/>
                <a:ea typeface="Gill Sans"/>
                <a:cs typeface="Gill Sans"/>
                <a:sym typeface="Gill Sans"/>
              </a:defRPr>
            </a:lvl9pPr>
          </a:lstStyle>
          <a:p/>
        </p:txBody>
      </p:sp>
      <p:sp>
        <p:nvSpPr>
          <p:cNvPr id="8" name="Google Shape;8;p14"/>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88"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9" name="Google Shape;9;p14"/>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88"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10" name="Google Shape;10;p14"/>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1pPr>
            <a:lvl2pPr indent="0" lvl="1"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2pPr>
            <a:lvl3pPr indent="0" lvl="2"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3pPr>
            <a:lvl4pPr indent="0" lvl="3"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4pPr>
            <a:lvl5pPr indent="0" lvl="4"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5pPr>
            <a:lvl6pPr indent="0" lvl="5"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6pPr>
            <a:lvl7pPr indent="0" lvl="6"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7pPr>
            <a:lvl8pPr indent="0" lvl="7"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8pPr>
            <a:lvl9pPr indent="0" lvl="8"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 name="Shape 17"/>
        <p:cNvGrpSpPr/>
        <p:nvPr/>
      </p:nvGrpSpPr>
      <p:grpSpPr>
        <a:xfrm>
          <a:off x="0" y="0"/>
          <a:ext cx="0" cy="0"/>
          <a:chOff x="0" y="0"/>
          <a:chExt cx="0" cy="0"/>
        </a:xfrm>
      </p:grpSpPr>
      <p:sp>
        <p:nvSpPr>
          <p:cNvPr id="18" name="Google Shape;18;p13"/>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13"/>
          <p:cNvSpPr txBox="1"/>
          <p:nvPr>
            <p:ph idx="1" type="body"/>
          </p:nvPr>
        </p:nvSpPr>
        <p:spPr>
          <a:xfrm>
            <a:off x="1673352" y="1978534"/>
            <a:ext cx="5797296" cy="2326487"/>
          </a:xfrm>
          <a:prstGeom prst="rect">
            <a:avLst/>
          </a:prstGeom>
          <a:noFill/>
          <a:ln>
            <a:noFill/>
          </a:ln>
        </p:spPr>
        <p:txBody>
          <a:bodyPr anchorCtr="0" anchor="t" bIns="45700" lIns="91425" spcFirstLastPara="1" rIns="91425" wrap="square" tIns="45700">
            <a:normAutofit/>
          </a:bodyPr>
          <a:lstStyle>
            <a:lvl1pPr indent="-314325" lvl="0" marL="457200" marR="0" rtl="0" algn="l">
              <a:lnSpc>
                <a:spcPct val="100000"/>
              </a:lnSpc>
              <a:spcBef>
                <a:spcPts val="750"/>
              </a:spcBef>
              <a:spcAft>
                <a:spcPts val="0"/>
              </a:spcAft>
              <a:buClr>
                <a:schemeClr val="accent2"/>
              </a:buClr>
              <a:buSzPts val="1350"/>
              <a:buFont typeface="Arial"/>
              <a:buChar char="•"/>
              <a:defRPr b="0" i="0" sz="1350" u="none" cap="none" strike="noStrike">
                <a:solidFill>
                  <a:srgbClr val="262626"/>
                </a:solidFill>
                <a:latin typeface="Gill Sans"/>
                <a:ea typeface="Gill Sans"/>
                <a:cs typeface="Gill Sans"/>
                <a:sym typeface="Gill Sans"/>
              </a:defRPr>
            </a:lvl1pPr>
            <a:lvl2pPr indent="-304800" lvl="1" marL="9144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2pPr>
            <a:lvl3pPr indent="-304800" lvl="2" marL="13716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3pPr>
            <a:lvl4pPr indent="-304800" lvl="3" marL="18288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4pPr>
            <a:lvl5pPr indent="-304800" lvl="4" marL="22860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5pPr>
            <a:lvl6pPr indent="-304800" lvl="5" marL="27432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20" name="Google Shape;20;p13"/>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88"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21" name="Google Shape;21;p13"/>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88"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22" name="Google Shape;22;p13"/>
          <p:cNvSpPr/>
          <p:nvPr>
            <p:ph idx="12" type="sldNum"/>
          </p:nvPr>
        </p:nvSpPr>
        <p:spPr>
          <a:xfrm>
            <a:off x="8069192" y="4663440"/>
            <a:ext cx="274320" cy="27432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1pPr>
            <a:lvl2pPr indent="0" lvl="1"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2pPr>
            <a:lvl3pPr indent="0" lvl="2"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3pPr>
            <a:lvl4pPr indent="0" lvl="3"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4pPr>
            <a:lvl5pPr indent="0" lvl="4"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5pPr>
            <a:lvl6pPr indent="0" lvl="5"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6pPr>
            <a:lvl7pPr indent="0" lvl="6"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7pPr>
            <a:lvl8pPr indent="0" lvl="7"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8pPr>
            <a:lvl9pPr indent="0" lvl="8" marL="0" marR="0" rtl="0" algn="r">
              <a:lnSpc>
                <a:spcPct val="100000"/>
              </a:lnSpc>
              <a:spcBef>
                <a:spcPts val="0"/>
              </a:spcBef>
              <a:spcAft>
                <a:spcPts val="0"/>
              </a:spcAft>
              <a:buClr>
                <a:srgbClr val="FFFFFF"/>
              </a:buClr>
              <a:buSzPts val="825"/>
              <a:buFont typeface="Gill Sans"/>
              <a:buNone/>
              <a:defRPr b="0" i="0" sz="825" u="none" cap="none" strike="noStrike">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hyperlink" Target="https://docs.google.com/document/d/1mgk957QHryDkF4g9uOJG5fKTR7jCleVsExFxUKaGacs/edit?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35.png"/><Relationship Id="rId7" Type="http://schemas.openxmlformats.org/officeDocument/2006/relationships/image" Target="../media/image10.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
          <p:cNvPicPr preferRelativeResize="0"/>
          <p:nvPr/>
        </p:nvPicPr>
        <p:blipFill rotWithShape="1">
          <a:blip r:embed="rId3">
            <a:alphaModFix/>
          </a:blip>
          <a:srcRect b="-1287" l="12999" r="19542" t="1290"/>
          <a:stretch/>
        </p:blipFill>
        <p:spPr>
          <a:xfrm>
            <a:off x="2975825" y="0"/>
            <a:ext cx="6168176" cy="5145575"/>
          </a:xfrm>
          <a:prstGeom prst="rect">
            <a:avLst/>
          </a:prstGeom>
          <a:noFill/>
          <a:ln>
            <a:noFill/>
          </a:ln>
        </p:spPr>
      </p:pic>
      <p:sp>
        <p:nvSpPr>
          <p:cNvPr id="103" name="Google Shape;103;p1"/>
          <p:cNvSpPr txBox="1"/>
          <p:nvPr>
            <p:ph type="ctrTitle"/>
          </p:nvPr>
        </p:nvSpPr>
        <p:spPr>
          <a:xfrm>
            <a:off x="1200150" y="1790058"/>
            <a:ext cx="6743700" cy="1234440"/>
          </a:xfrm>
          <a:prstGeom prst="rect">
            <a:avLst/>
          </a:prstGeom>
          <a:solidFill>
            <a:srgbClr val="FFFFFF"/>
          </a:solidFill>
          <a:ln cap="flat" cmpd="sng" w="38100">
            <a:solidFill>
              <a:srgbClr val="4040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262626"/>
              </a:buClr>
              <a:buSzPts val="2800"/>
              <a:buFont typeface="Gill Sans"/>
              <a:buNone/>
            </a:pPr>
            <a:r>
              <a:rPr lang="en-US"/>
              <a:t>Exploring Distribution Strategy the Coronavirus Impact </a:t>
            </a:r>
            <a:endParaRPr/>
          </a:p>
        </p:txBody>
      </p:sp>
      <p:sp>
        <p:nvSpPr>
          <p:cNvPr id="104" name="Google Shape;104;p1"/>
          <p:cNvSpPr txBox="1"/>
          <p:nvPr>
            <p:ph idx="1" type="subTitle"/>
          </p:nvPr>
        </p:nvSpPr>
        <p:spPr>
          <a:xfrm>
            <a:off x="1878796" y="4215658"/>
            <a:ext cx="5101200" cy="9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r>
              <a:rPr lang="en-US"/>
              <a:t>Final Presentation</a:t>
            </a:r>
            <a:endParaRPr/>
          </a:p>
          <a:p>
            <a:pPr indent="0" lvl="0" marL="0" rtl="0" algn="ctr">
              <a:lnSpc>
                <a:spcPct val="100000"/>
              </a:lnSpc>
              <a:spcBef>
                <a:spcPts val="0"/>
              </a:spcBef>
              <a:spcAft>
                <a:spcPts val="0"/>
              </a:spcAft>
              <a:buSzPts val="1500"/>
              <a:buNone/>
            </a:pPr>
            <a:r>
              <a:rPr lang="en-US"/>
              <a:t>Andrew McCurdy, Rachael Burris, Samantha Patil, Sambhav Jain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8"/>
          <p:cNvPicPr preferRelativeResize="0"/>
          <p:nvPr/>
        </p:nvPicPr>
        <p:blipFill rotWithShape="1">
          <a:blip r:embed="rId3">
            <a:alphaModFix amt="35000"/>
          </a:blip>
          <a:srcRect b="28869" l="32155" r="-2566" t="-1"/>
          <a:stretch/>
        </p:blipFill>
        <p:spPr>
          <a:xfrm rot="5400000">
            <a:off x="-59545" y="144098"/>
            <a:ext cx="3078215" cy="2808847"/>
          </a:xfrm>
          <a:prstGeom prst="rect">
            <a:avLst/>
          </a:prstGeom>
          <a:noFill/>
          <a:ln>
            <a:noFill/>
          </a:ln>
        </p:spPr>
      </p:pic>
      <p:pic>
        <p:nvPicPr>
          <p:cNvPr id="312" name="Google Shape;312;p8"/>
          <p:cNvPicPr preferRelativeResize="0"/>
          <p:nvPr/>
        </p:nvPicPr>
        <p:blipFill rotWithShape="1">
          <a:blip r:embed="rId4">
            <a:alphaModFix/>
          </a:blip>
          <a:srcRect b="0" l="0" r="0" t="0"/>
          <a:stretch/>
        </p:blipFill>
        <p:spPr>
          <a:xfrm>
            <a:off x="3366448" y="1201003"/>
            <a:ext cx="5659272" cy="3684896"/>
          </a:xfrm>
          <a:prstGeom prst="rect">
            <a:avLst/>
          </a:prstGeom>
          <a:noFill/>
          <a:ln cap="flat" cmpd="sng" w="28575">
            <a:solidFill>
              <a:srgbClr val="B57612"/>
            </a:solidFill>
            <a:prstDash val="solid"/>
            <a:round/>
            <a:headEnd len="sm" w="sm" type="none"/>
            <a:tailEnd len="sm" w="sm" type="none"/>
          </a:ln>
        </p:spPr>
      </p:pic>
      <p:sp>
        <p:nvSpPr>
          <p:cNvPr id="313" name="Google Shape;313;p8"/>
          <p:cNvSpPr txBox="1"/>
          <p:nvPr>
            <p:ph idx="1" type="body"/>
          </p:nvPr>
        </p:nvSpPr>
        <p:spPr>
          <a:xfrm>
            <a:off x="394702" y="1488308"/>
            <a:ext cx="2818187" cy="3621643"/>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800"/>
              <a:buChar char="●"/>
            </a:pPr>
            <a:r>
              <a:rPr lang="en-US" sz="1600"/>
              <a:t>Identified key questions we wanted to answer</a:t>
            </a:r>
            <a:endParaRPr sz="1600"/>
          </a:p>
          <a:p>
            <a:pPr indent="-285750" lvl="0" marL="285750" rtl="0" algn="l">
              <a:lnSpc>
                <a:spcPct val="100000"/>
              </a:lnSpc>
              <a:spcBef>
                <a:spcPts val="1600"/>
              </a:spcBef>
              <a:spcAft>
                <a:spcPts val="0"/>
              </a:spcAft>
              <a:buSzPts val="1800"/>
              <a:buChar char="●"/>
            </a:pPr>
            <a:r>
              <a:rPr lang="en-US" sz="1600"/>
              <a:t>Wrote queries to give us data to answer said questions</a:t>
            </a:r>
            <a:endParaRPr sz="1600"/>
          </a:p>
          <a:p>
            <a:pPr indent="-285750" lvl="0" marL="285750" rtl="0" algn="l">
              <a:lnSpc>
                <a:spcPct val="100000"/>
              </a:lnSpc>
              <a:spcBef>
                <a:spcPts val="1600"/>
              </a:spcBef>
              <a:spcAft>
                <a:spcPts val="0"/>
              </a:spcAft>
              <a:buSzPts val="1800"/>
              <a:buChar char="●"/>
            </a:pPr>
            <a:r>
              <a:rPr lang="en-US" sz="1600"/>
              <a:t>Evaluated data queries gave us</a:t>
            </a:r>
            <a:endParaRPr sz="1600"/>
          </a:p>
          <a:p>
            <a:pPr indent="-285750" lvl="0" marL="285750" rtl="0" algn="l">
              <a:lnSpc>
                <a:spcPct val="100000"/>
              </a:lnSpc>
              <a:spcBef>
                <a:spcPts val="1600"/>
              </a:spcBef>
              <a:spcAft>
                <a:spcPts val="1600"/>
              </a:spcAft>
              <a:buSzPts val="1800"/>
              <a:buChar char="●"/>
            </a:pPr>
            <a:r>
              <a:rPr lang="en-US" sz="1600"/>
              <a:t>Reworked questions and queries based on what the data looked like </a:t>
            </a:r>
            <a:br>
              <a:rPr lang="en-US" sz="1600"/>
            </a:br>
            <a:endParaRPr sz="1600"/>
          </a:p>
        </p:txBody>
      </p:sp>
      <p:grpSp>
        <p:nvGrpSpPr>
          <p:cNvPr id="314" name="Google Shape;314;p8"/>
          <p:cNvGrpSpPr/>
          <p:nvPr/>
        </p:nvGrpSpPr>
        <p:grpSpPr>
          <a:xfrm>
            <a:off x="4464" y="33549"/>
            <a:ext cx="9135070" cy="310275"/>
            <a:chOff x="4464" y="0"/>
            <a:chExt cx="9135070" cy="310275"/>
          </a:xfrm>
        </p:grpSpPr>
        <p:sp>
          <p:nvSpPr>
            <p:cNvPr id="315" name="Google Shape;315;p8"/>
            <p:cNvSpPr/>
            <p:nvPr/>
          </p:nvSpPr>
          <p:spPr>
            <a:xfrm>
              <a:off x="4464" y="0"/>
              <a:ext cx="1384101" cy="310275"/>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
            <p:cNvSpPr txBox="1"/>
            <p:nvPr/>
          </p:nvSpPr>
          <p:spPr>
            <a:xfrm>
              <a:off x="4464" y="0"/>
              <a:ext cx="1306532" cy="310275"/>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317" name="Google Shape;317;p8"/>
            <p:cNvSpPr/>
            <p:nvPr/>
          </p:nvSpPr>
          <p:spPr>
            <a:xfrm>
              <a:off x="1111746"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
            <p:cNvSpPr txBox="1"/>
            <p:nvPr/>
          </p:nvSpPr>
          <p:spPr>
            <a:xfrm>
              <a:off x="1266884"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319" name="Google Shape;319;p8"/>
            <p:cNvSpPr/>
            <p:nvPr/>
          </p:nvSpPr>
          <p:spPr>
            <a:xfrm>
              <a:off x="2219027"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8"/>
            <p:cNvSpPr txBox="1"/>
            <p:nvPr/>
          </p:nvSpPr>
          <p:spPr>
            <a:xfrm>
              <a:off x="2374165"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321" name="Google Shape;321;p8"/>
            <p:cNvSpPr/>
            <p:nvPr/>
          </p:nvSpPr>
          <p:spPr>
            <a:xfrm>
              <a:off x="3326308"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
            <p:cNvSpPr txBox="1"/>
            <p:nvPr/>
          </p:nvSpPr>
          <p:spPr>
            <a:xfrm>
              <a:off x="3481446"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323" name="Google Shape;323;p8"/>
            <p:cNvSpPr/>
            <p:nvPr/>
          </p:nvSpPr>
          <p:spPr>
            <a:xfrm>
              <a:off x="4433589"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
            <p:cNvSpPr txBox="1"/>
            <p:nvPr/>
          </p:nvSpPr>
          <p:spPr>
            <a:xfrm>
              <a:off x="4588727"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a:off x="5540871" y="0"/>
              <a:ext cx="1384101" cy="310275"/>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
            <p:cNvSpPr txBox="1"/>
            <p:nvPr/>
          </p:nvSpPr>
          <p:spPr>
            <a:xfrm>
              <a:off x="5696009"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327" name="Google Shape;327;p8"/>
            <p:cNvSpPr/>
            <p:nvPr/>
          </p:nvSpPr>
          <p:spPr>
            <a:xfrm>
              <a:off x="6648152"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8"/>
            <p:cNvSpPr txBox="1"/>
            <p:nvPr/>
          </p:nvSpPr>
          <p:spPr>
            <a:xfrm>
              <a:off x="6803290"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329" name="Google Shape;329;p8"/>
            <p:cNvSpPr/>
            <p:nvPr/>
          </p:nvSpPr>
          <p:spPr>
            <a:xfrm>
              <a:off x="7755433"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txBox="1"/>
            <p:nvPr/>
          </p:nvSpPr>
          <p:spPr>
            <a:xfrm>
              <a:off x="7910571"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331" name="Google Shape;331;p8"/>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SQL QUERIES (</a:t>
            </a:r>
            <a:r>
              <a:rPr lang="en-US" u="sng">
                <a:solidFill>
                  <a:schemeClr val="hlink"/>
                </a:solidFill>
                <a:hlinkClick r:id="rId5"/>
              </a:rPr>
              <a:t>available here</a:t>
            </a:r>
            <a:r>
              <a:rPr lang="en-US"/>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ga7bd5a5a1a_2_0"/>
          <p:cNvPicPr preferRelativeResize="0"/>
          <p:nvPr/>
        </p:nvPicPr>
        <p:blipFill rotWithShape="1">
          <a:blip r:embed="rId3">
            <a:alphaModFix amt="35000"/>
          </a:blip>
          <a:srcRect b="28871" l="32154" r="-2561" t="0"/>
          <a:stretch/>
        </p:blipFill>
        <p:spPr>
          <a:xfrm rot="5400000">
            <a:off x="-59545" y="144098"/>
            <a:ext cx="3078215" cy="2808848"/>
          </a:xfrm>
          <a:prstGeom prst="rect">
            <a:avLst/>
          </a:prstGeom>
          <a:noFill/>
          <a:ln>
            <a:noFill/>
          </a:ln>
        </p:spPr>
      </p:pic>
      <p:grpSp>
        <p:nvGrpSpPr>
          <p:cNvPr id="337" name="Google Shape;337;ga7bd5a5a1a_2_0"/>
          <p:cNvGrpSpPr/>
          <p:nvPr/>
        </p:nvGrpSpPr>
        <p:grpSpPr>
          <a:xfrm>
            <a:off x="4464" y="33549"/>
            <a:ext cx="9135169" cy="310200"/>
            <a:chOff x="4464" y="0"/>
            <a:chExt cx="9135169" cy="310200"/>
          </a:xfrm>
        </p:grpSpPr>
        <p:sp>
          <p:nvSpPr>
            <p:cNvPr id="338" name="Google Shape;338;ga7bd5a5a1a_2_0"/>
            <p:cNvSpPr/>
            <p:nvPr/>
          </p:nvSpPr>
          <p:spPr>
            <a:xfrm>
              <a:off x="4464" y="0"/>
              <a:ext cx="1384200" cy="310200"/>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a7bd5a5a1a_2_0"/>
            <p:cNvSpPr txBox="1"/>
            <p:nvPr/>
          </p:nvSpPr>
          <p:spPr>
            <a:xfrm>
              <a:off x="4464" y="0"/>
              <a:ext cx="1306500" cy="310200"/>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340" name="Google Shape;340;ga7bd5a5a1a_2_0"/>
            <p:cNvSpPr/>
            <p:nvPr/>
          </p:nvSpPr>
          <p:spPr>
            <a:xfrm>
              <a:off x="1111746"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a7bd5a5a1a_2_0"/>
            <p:cNvSpPr txBox="1"/>
            <p:nvPr/>
          </p:nvSpPr>
          <p:spPr>
            <a:xfrm>
              <a:off x="1266884"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342" name="Google Shape;342;ga7bd5a5a1a_2_0"/>
            <p:cNvSpPr/>
            <p:nvPr/>
          </p:nvSpPr>
          <p:spPr>
            <a:xfrm>
              <a:off x="2219027"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a7bd5a5a1a_2_0"/>
            <p:cNvSpPr txBox="1"/>
            <p:nvPr/>
          </p:nvSpPr>
          <p:spPr>
            <a:xfrm>
              <a:off x="2374165"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344" name="Google Shape;344;ga7bd5a5a1a_2_0"/>
            <p:cNvSpPr/>
            <p:nvPr/>
          </p:nvSpPr>
          <p:spPr>
            <a:xfrm>
              <a:off x="3326308"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a7bd5a5a1a_2_0"/>
            <p:cNvSpPr txBox="1"/>
            <p:nvPr/>
          </p:nvSpPr>
          <p:spPr>
            <a:xfrm>
              <a:off x="3481446"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346" name="Google Shape;346;ga7bd5a5a1a_2_0"/>
            <p:cNvSpPr/>
            <p:nvPr/>
          </p:nvSpPr>
          <p:spPr>
            <a:xfrm>
              <a:off x="4433589"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a7bd5a5a1a_2_0"/>
            <p:cNvSpPr txBox="1"/>
            <p:nvPr/>
          </p:nvSpPr>
          <p:spPr>
            <a:xfrm>
              <a:off x="4588727"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348" name="Google Shape;348;ga7bd5a5a1a_2_0"/>
            <p:cNvSpPr/>
            <p:nvPr/>
          </p:nvSpPr>
          <p:spPr>
            <a:xfrm>
              <a:off x="5540871" y="0"/>
              <a:ext cx="1384200" cy="310200"/>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a7bd5a5a1a_2_0"/>
            <p:cNvSpPr txBox="1"/>
            <p:nvPr/>
          </p:nvSpPr>
          <p:spPr>
            <a:xfrm>
              <a:off x="5696009"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350" name="Google Shape;350;ga7bd5a5a1a_2_0"/>
            <p:cNvSpPr/>
            <p:nvPr/>
          </p:nvSpPr>
          <p:spPr>
            <a:xfrm>
              <a:off x="6648152"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a7bd5a5a1a_2_0"/>
            <p:cNvSpPr txBox="1"/>
            <p:nvPr/>
          </p:nvSpPr>
          <p:spPr>
            <a:xfrm>
              <a:off x="6803290"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352" name="Google Shape;352;ga7bd5a5a1a_2_0"/>
            <p:cNvSpPr/>
            <p:nvPr/>
          </p:nvSpPr>
          <p:spPr>
            <a:xfrm>
              <a:off x="7755433"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a7bd5a5a1a_2_0"/>
            <p:cNvSpPr txBox="1"/>
            <p:nvPr/>
          </p:nvSpPr>
          <p:spPr>
            <a:xfrm>
              <a:off x="7910571"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354" name="Google Shape;354;ga7bd5a5a1a_2_0"/>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SQL ANALYSIS: Race and Ethnicity Data</a:t>
            </a:r>
            <a:endParaRPr/>
          </a:p>
        </p:txBody>
      </p:sp>
      <p:sp>
        <p:nvSpPr>
          <p:cNvPr id="355" name="Google Shape;355;ga7bd5a5a1a_2_0"/>
          <p:cNvSpPr txBox="1"/>
          <p:nvPr/>
        </p:nvSpPr>
        <p:spPr>
          <a:xfrm>
            <a:off x="555799" y="1204029"/>
            <a:ext cx="3636732" cy="3767202"/>
          </a:xfrm>
          <a:prstGeom prst="rect">
            <a:avLst/>
          </a:prstGeom>
          <a:solidFill>
            <a:schemeClr val="lt1"/>
          </a:solidFill>
          <a:ln cap="flat" cmpd="sng" w="19050">
            <a:solidFill>
              <a:srgbClr val="404040"/>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None/>
            </a:pPr>
            <a:r>
              <a:rPr b="1" i="0" lang="en-US" sz="775" u="none" cap="none" strike="noStrike">
                <a:solidFill>
                  <a:srgbClr val="000000"/>
                </a:solidFill>
                <a:latin typeface="Consolas"/>
                <a:ea typeface="Consolas"/>
                <a:cs typeface="Consolas"/>
                <a:sym typeface="Consolas"/>
              </a:rPr>
              <a:t>SELECT </a:t>
            </a:r>
            <a:endParaRPr b="1"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s.date,</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ecd.state,</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ecd.white_cperd,</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ecd.white_cperd*s.cases </a:t>
            </a:r>
            <a:r>
              <a:rPr b="1" i="0" lang="en-US" sz="775" u="none" cap="none" strike="noStrike">
                <a:solidFill>
                  <a:srgbClr val="000000"/>
                </a:solidFill>
                <a:latin typeface="Consolas"/>
                <a:ea typeface="Consolas"/>
                <a:cs typeface="Consolas"/>
                <a:sym typeface="Consolas"/>
              </a:rPr>
              <a:t>AS</a:t>
            </a:r>
            <a:r>
              <a:rPr b="0" i="0" lang="en-US" sz="775" u="none" cap="none" strike="noStrike">
                <a:solidFill>
                  <a:srgbClr val="000000"/>
                </a:solidFill>
                <a:latin typeface="Consolas"/>
                <a:ea typeface="Consolas"/>
                <a:cs typeface="Consolas"/>
                <a:sym typeface="Consolas"/>
              </a:rPr>
              <a:t> White_Cases,</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ecd.white_pop,</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ecd.black_cperd,</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ecd.black_cperd*s.cases </a:t>
            </a:r>
            <a:r>
              <a:rPr b="1" i="0" lang="en-US" sz="775" u="none" cap="none" strike="noStrike">
                <a:solidFill>
                  <a:srgbClr val="000000"/>
                </a:solidFill>
                <a:latin typeface="Consolas"/>
                <a:ea typeface="Consolas"/>
                <a:cs typeface="Consolas"/>
                <a:sym typeface="Consolas"/>
              </a:rPr>
              <a:t>AS</a:t>
            </a:r>
            <a:r>
              <a:rPr b="0" i="0" lang="en-US" sz="775" u="none" cap="none" strike="noStrike">
                <a:solidFill>
                  <a:srgbClr val="000000"/>
                </a:solidFill>
                <a:latin typeface="Consolas"/>
                <a:ea typeface="Consolas"/>
                <a:cs typeface="Consolas"/>
                <a:sym typeface="Consolas"/>
              </a:rPr>
              <a:t> Black_Cases,</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ecd.black_pop,</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ecd.hispanic_cperd,</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ecd.hispanic_cperd*s.cases </a:t>
            </a:r>
            <a:r>
              <a:rPr b="1" i="0" lang="en-US" sz="775" u="none" cap="none" strike="noStrike">
                <a:solidFill>
                  <a:srgbClr val="000000"/>
                </a:solidFill>
                <a:latin typeface="Consolas"/>
                <a:ea typeface="Consolas"/>
                <a:cs typeface="Consolas"/>
                <a:sym typeface="Consolas"/>
              </a:rPr>
              <a:t>AS</a:t>
            </a:r>
            <a:r>
              <a:rPr b="0" i="0" lang="en-US" sz="775" u="none" cap="none" strike="noStrike">
                <a:solidFill>
                  <a:srgbClr val="000000"/>
                </a:solidFill>
                <a:latin typeface="Consolas"/>
                <a:ea typeface="Consolas"/>
                <a:cs typeface="Consolas"/>
                <a:sym typeface="Consolas"/>
              </a:rPr>
              <a:t> Hispanic_Cases,</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ecd.hispanic_pop, </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ecd.asian_cperd,</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ecd.asian_cperd*s.cases </a:t>
            </a:r>
            <a:r>
              <a:rPr b="1" i="0" lang="en-US" sz="775" u="none" cap="none" strike="noStrike">
                <a:solidFill>
                  <a:srgbClr val="000000"/>
                </a:solidFill>
                <a:latin typeface="Consolas"/>
                <a:ea typeface="Consolas"/>
                <a:cs typeface="Consolas"/>
                <a:sym typeface="Consolas"/>
              </a:rPr>
              <a:t>AS</a:t>
            </a:r>
            <a:r>
              <a:rPr b="0" i="0" lang="en-US" sz="775" u="none" cap="none" strike="noStrike">
                <a:solidFill>
                  <a:srgbClr val="000000"/>
                </a:solidFill>
                <a:latin typeface="Consolas"/>
                <a:ea typeface="Consolas"/>
                <a:cs typeface="Consolas"/>
                <a:sym typeface="Consolas"/>
              </a:rPr>
              <a:t> Asian_Cases,</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ecd.asian_pop,</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ecd.amind_alaska_cperd,</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ecd.amind_alaska_cperd*s.cases</a:t>
            </a:r>
            <a:r>
              <a:rPr b="1" i="0" lang="en-US" sz="775" u="none" cap="none" strike="noStrike">
                <a:solidFill>
                  <a:srgbClr val="000000"/>
                </a:solidFill>
                <a:latin typeface="Consolas"/>
                <a:ea typeface="Consolas"/>
                <a:cs typeface="Consolas"/>
                <a:sym typeface="Consolas"/>
              </a:rPr>
              <a:t> AS </a:t>
            </a:r>
            <a:r>
              <a:rPr b="0" i="0" lang="en-US" sz="775" u="none" cap="none" strike="noStrike">
                <a:solidFill>
                  <a:srgbClr val="000000"/>
                </a:solidFill>
                <a:latin typeface="Consolas"/>
                <a:ea typeface="Consolas"/>
                <a:cs typeface="Consolas"/>
                <a:sym typeface="Consolas"/>
              </a:rPr>
              <a:t>Amind_Alaska_Cases,</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ecd.amind_alaska_pop,</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ecd.hawaiian_cperd,</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ecd.hawaiian_cperd*s.cases </a:t>
            </a:r>
            <a:r>
              <a:rPr b="1" i="0" lang="en-US" sz="775" u="none" cap="none" strike="noStrike">
                <a:solidFill>
                  <a:srgbClr val="000000"/>
                </a:solidFill>
                <a:latin typeface="Consolas"/>
                <a:ea typeface="Consolas"/>
                <a:cs typeface="Consolas"/>
                <a:sym typeface="Consolas"/>
              </a:rPr>
              <a:t>AS</a:t>
            </a:r>
            <a:r>
              <a:rPr b="0" i="0" lang="en-US" sz="775" u="none" cap="none" strike="noStrike">
                <a:solidFill>
                  <a:srgbClr val="000000"/>
                </a:solidFill>
                <a:latin typeface="Consolas"/>
                <a:ea typeface="Consolas"/>
                <a:cs typeface="Consolas"/>
                <a:sym typeface="Consolas"/>
              </a:rPr>
              <a:t> Hawaiian_Cases,</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ecd.hawaiian_pop,</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ecd.other_cperd,</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ecd.other_cperd*s.cases</a:t>
            </a:r>
            <a:r>
              <a:rPr b="1" i="0" lang="en-US" sz="775" u="none" cap="none" strike="noStrike">
                <a:solidFill>
                  <a:srgbClr val="000000"/>
                </a:solidFill>
                <a:latin typeface="Consolas"/>
                <a:ea typeface="Consolas"/>
                <a:cs typeface="Consolas"/>
                <a:sym typeface="Consolas"/>
              </a:rPr>
              <a:t> AS </a:t>
            </a:r>
            <a:r>
              <a:rPr b="0" i="0" lang="en-US" sz="775" u="none" cap="none" strike="noStrike">
                <a:solidFill>
                  <a:srgbClr val="000000"/>
                </a:solidFill>
                <a:latin typeface="Consolas"/>
                <a:ea typeface="Consolas"/>
                <a:cs typeface="Consolas"/>
                <a:sym typeface="Consolas"/>
              </a:rPr>
              <a:t>Other_Cases,</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ecd.other_pop,</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s.cases as total_cases, </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p.population</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775" u="none" cap="none" strike="noStrike">
                <a:solidFill>
                  <a:srgbClr val="000000"/>
                </a:solidFill>
                <a:latin typeface="Consolas"/>
                <a:ea typeface="Consolas"/>
                <a:cs typeface="Consolas"/>
                <a:sym typeface="Consolas"/>
              </a:rPr>
              <a:t>FROM</a:t>
            </a:r>
            <a:endParaRPr b="1"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us_states  </a:t>
            </a:r>
            <a:r>
              <a:rPr b="1" i="0" lang="en-US" sz="775" u="none" cap="none" strike="noStrike">
                <a:solidFill>
                  <a:srgbClr val="000000"/>
                </a:solidFill>
                <a:latin typeface="Consolas"/>
                <a:ea typeface="Consolas"/>
                <a:cs typeface="Consolas"/>
                <a:sym typeface="Consolas"/>
              </a:rPr>
              <a:t>AS</a:t>
            </a:r>
            <a:r>
              <a:rPr b="0" i="0" lang="en-US" sz="775" u="none" cap="none" strike="noStrike">
                <a:solidFill>
                  <a:srgbClr val="000000"/>
                </a:solidFill>
                <a:latin typeface="Consolas"/>
                <a:ea typeface="Consolas"/>
                <a:cs typeface="Consolas"/>
                <a:sym typeface="Consolas"/>
              </a:rPr>
              <a:t> s</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775" u="none" cap="none" strike="noStrike">
                <a:solidFill>
                  <a:srgbClr val="000000"/>
                </a:solidFill>
                <a:latin typeface="Consolas"/>
                <a:ea typeface="Consolas"/>
                <a:cs typeface="Consolas"/>
                <a:sym typeface="Consolas"/>
              </a:rPr>
              <a:t>INNER JOIN</a:t>
            </a:r>
            <a:endParaRPr b="1"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ethnicity_cases_deaths ecd </a:t>
            </a:r>
            <a:r>
              <a:rPr b="1" i="0" lang="en-US" sz="775" u="none" cap="none" strike="noStrike">
                <a:solidFill>
                  <a:srgbClr val="000000"/>
                </a:solidFill>
                <a:latin typeface="Consolas"/>
                <a:ea typeface="Consolas"/>
                <a:cs typeface="Consolas"/>
                <a:sym typeface="Consolas"/>
              </a:rPr>
              <a:t>ON</a:t>
            </a:r>
            <a:r>
              <a:rPr b="0" i="0" lang="en-US" sz="775" u="none" cap="none" strike="noStrike">
                <a:solidFill>
                  <a:srgbClr val="000000"/>
                </a:solidFill>
                <a:latin typeface="Consolas"/>
                <a:ea typeface="Consolas"/>
                <a:cs typeface="Consolas"/>
                <a:sym typeface="Consolas"/>
              </a:rPr>
              <a:t> s.state = ecd.state</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775" u="none" cap="none" strike="noStrike">
                <a:solidFill>
                  <a:srgbClr val="000000"/>
                </a:solidFill>
                <a:latin typeface="Consolas"/>
                <a:ea typeface="Consolas"/>
                <a:cs typeface="Consolas"/>
                <a:sym typeface="Consolas"/>
              </a:rPr>
              <a:t>JOIN </a:t>
            </a:r>
            <a:endParaRPr b="1"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775" u="none" cap="none" strike="noStrike">
                <a:solidFill>
                  <a:srgbClr val="000000"/>
                </a:solidFill>
                <a:latin typeface="Consolas"/>
                <a:ea typeface="Consolas"/>
                <a:cs typeface="Consolas"/>
                <a:sym typeface="Consolas"/>
              </a:rPr>
              <a:t>    population p </a:t>
            </a:r>
            <a:r>
              <a:rPr b="1" i="0" lang="en-US" sz="775" u="none" cap="none" strike="noStrike">
                <a:solidFill>
                  <a:srgbClr val="000000"/>
                </a:solidFill>
                <a:latin typeface="Consolas"/>
                <a:ea typeface="Consolas"/>
                <a:cs typeface="Consolas"/>
                <a:sym typeface="Consolas"/>
              </a:rPr>
              <a:t>ON</a:t>
            </a:r>
            <a:r>
              <a:rPr b="0" i="0" lang="en-US" sz="775" u="none" cap="none" strike="noStrike">
                <a:solidFill>
                  <a:srgbClr val="000000"/>
                </a:solidFill>
                <a:latin typeface="Consolas"/>
                <a:ea typeface="Consolas"/>
                <a:cs typeface="Consolas"/>
                <a:sym typeface="Consolas"/>
              </a:rPr>
              <a:t> p.state = s.state</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775" u="none" cap="none" strike="noStrike">
                <a:solidFill>
                  <a:srgbClr val="000000"/>
                </a:solidFill>
                <a:latin typeface="Consolas"/>
                <a:ea typeface="Consolas"/>
                <a:cs typeface="Consolas"/>
                <a:sym typeface="Consolas"/>
              </a:rPr>
              <a:t>WHERE</a:t>
            </a:r>
            <a:r>
              <a:rPr b="0" i="0" lang="en-US" sz="775" u="none" cap="none" strike="noStrike">
                <a:solidFill>
                  <a:srgbClr val="000000"/>
                </a:solidFill>
                <a:latin typeface="Consolas"/>
                <a:ea typeface="Consolas"/>
                <a:cs typeface="Consolas"/>
                <a:sym typeface="Consolas"/>
              </a:rPr>
              <a:t> ecd.category = 'Cases'</a:t>
            </a:r>
            <a:endParaRPr b="0" i="0" sz="775"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775" u="none" cap="none" strike="noStrike">
                <a:solidFill>
                  <a:srgbClr val="000000"/>
                </a:solidFill>
                <a:latin typeface="Consolas"/>
                <a:ea typeface="Consolas"/>
                <a:cs typeface="Consolas"/>
                <a:sym typeface="Consolas"/>
              </a:rPr>
              <a:t>GROUP BY </a:t>
            </a:r>
            <a:r>
              <a:rPr b="0" i="0" lang="en-US" sz="775" u="none" cap="none" strike="noStrike">
                <a:solidFill>
                  <a:srgbClr val="000000"/>
                </a:solidFill>
                <a:latin typeface="Consolas"/>
                <a:ea typeface="Consolas"/>
                <a:cs typeface="Consolas"/>
                <a:sym typeface="Consolas"/>
              </a:rPr>
              <a:t>ecd.state;</a:t>
            </a:r>
            <a:endParaRPr b="0" i="0" sz="775" u="none" cap="none" strike="noStrike">
              <a:solidFill>
                <a:srgbClr val="000000"/>
              </a:solidFill>
              <a:latin typeface="Consolas"/>
              <a:ea typeface="Consolas"/>
              <a:cs typeface="Consolas"/>
              <a:sym typeface="Consolas"/>
            </a:endParaRPr>
          </a:p>
        </p:txBody>
      </p:sp>
      <p:sp>
        <p:nvSpPr>
          <p:cNvPr id="356" name="Google Shape;356;ga7bd5a5a1a_2_0"/>
          <p:cNvSpPr txBox="1"/>
          <p:nvPr/>
        </p:nvSpPr>
        <p:spPr>
          <a:xfrm rot="-5400000">
            <a:off x="-64724" y="4304740"/>
            <a:ext cx="9332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QUERY</a:t>
            </a:r>
            <a:endParaRPr/>
          </a:p>
        </p:txBody>
      </p:sp>
      <p:pic>
        <p:nvPicPr>
          <p:cNvPr id="357" name="Google Shape;357;ga7bd5a5a1a_2_0"/>
          <p:cNvPicPr preferRelativeResize="0"/>
          <p:nvPr/>
        </p:nvPicPr>
        <p:blipFill rotWithShape="1">
          <a:blip r:embed="rId4">
            <a:alphaModFix/>
          </a:blip>
          <a:srcRect b="339" l="0" r="60228" t="-1358"/>
          <a:stretch/>
        </p:blipFill>
        <p:spPr>
          <a:xfrm>
            <a:off x="4787846" y="1119001"/>
            <a:ext cx="3883188" cy="3837040"/>
          </a:xfrm>
          <a:prstGeom prst="rect">
            <a:avLst/>
          </a:prstGeom>
          <a:noFill/>
          <a:ln cap="flat" cmpd="sng" w="28575">
            <a:solidFill>
              <a:srgbClr val="404040"/>
            </a:solidFill>
            <a:prstDash val="solid"/>
            <a:round/>
            <a:headEnd len="sm" w="sm" type="none"/>
            <a:tailEnd len="sm" w="sm" type="none"/>
          </a:ln>
        </p:spPr>
      </p:pic>
      <p:sp>
        <p:nvSpPr>
          <p:cNvPr id="358" name="Google Shape;358;ga7bd5a5a1a_2_0"/>
          <p:cNvSpPr txBox="1"/>
          <p:nvPr/>
        </p:nvSpPr>
        <p:spPr>
          <a:xfrm rot="-5400000">
            <a:off x="4069220" y="4304740"/>
            <a:ext cx="10679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RESULTS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29"/>
          <p:cNvPicPr preferRelativeResize="0"/>
          <p:nvPr/>
        </p:nvPicPr>
        <p:blipFill rotWithShape="1">
          <a:blip r:embed="rId3">
            <a:alphaModFix amt="35000"/>
          </a:blip>
          <a:srcRect b="28871" l="32154" r="-2561" t="0"/>
          <a:stretch/>
        </p:blipFill>
        <p:spPr>
          <a:xfrm rot="5400000">
            <a:off x="-59545" y="144098"/>
            <a:ext cx="3078215" cy="2808848"/>
          </a:xfrm>
          <a:prstGeom prst="rect">
            <a:avLst/>
          </a:prstGeom>
          <a:noFill/>
          <a:ln>
            <a:noFill/>
          </a:ln>
        </p:spPr>
      </p:pic>
      <p:grpSp>
        <p:nvGrpSpPr>
          <p:cNvPr id="364" name="Google Shape;364;p29"/>
          <p:cNvGrpSpPr/>
          <p:nvPr/>
        </p:nvGrpSpPr>
        <p:grpSpPr>
          <a:xfrm>
            <a:off x="4464" y="33549"/>
            <a:ext cx="9135169" cy="310200"/>
            <a:chOff x="4464" y="0"/>
            <a:chExt cx="9135169" cy="310200"/>
          </a:xfrm>
        </p:grpSpPr>
        <p:sp>
          <p:nvSpPr>
            <p:cNvPr id="365" name="Google Shape;365;p29"/>
            <p:cNvSpPr/>
            <p:nvPr/>
          </p:nvSpPr>
          <p:spPr>
            <a:xfrm>
              <a:off x="4464" y="0"/>
              <a:ext cx="1384200" cy="310200"/>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9"/>
            <p:cNvSpPr txBox="1"/>
            <p:nvPr/>
          </p:nvSpPr>
          <p:spPr>
            <a:xfrm>
              <a:off x="4464" y="0"/>
              <a:ext cx="1306500" cy="310200"/>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367" name="Google Shape;367;p29"/>
            <p:cNvSpPr/>
            <p:nvPr/>
          </p:nvSpPr>
          <p:spPr>
            <a:xfrm>
              <a:off x="1111746"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9"/>
            <p:cNvSpPr txBox="1"/>
            <p:nvPr/>
          </p:nvSpPr>
          <p:spPr>
            <a:xfrm>
              <a:off x="1266884"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369" name="Google Shape;369;p29"/>
            <p:cNvSpPr/>
            <p:nvPr/>
          </p:nvSpPr>
          <p:spPr>
            <a:xfrm>
              <a:off x="2219027"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9"/>
            <p:cNvSpPr txBox="1"/>
            <p:nvPr/>
          </p:nvSpPr>
          <p:spPr>
            <a:xfrm>
              <a:off x="2374165"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371" name="Google Shape;371;p29"/>
            <p:cNvSpPr/>
            <p:nvPr/>
          </p:nvSpPr>
          <p:spPr>
            <a:xfrm>
              <a:off x="3326308"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9"/>
            <p:cNvSpPr txBox="1"/>
            <p:nvPr/>
          </p:nvSpPr>
          <p:spPr>
            <a:xfrm>
              <a:off x="3481446"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373" name="Google Shape;373;p29"/>
            <p:cNvSpPr/>
            <p:nvPr/>
          </p:nvSpPr>
          <p:spPr>
            <a:xfrm>
              <a:off x="4433589"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9"/>
            <p:cNvSpPr txBox="1"/>
            <p:nvPr/>
          </p:nvSpPr>
          <p:spPr>
            <a:xfrm>
              <a:off x="4588727"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375" name="Google Shape;375;p29"/>
            <p:cNvSpPr/>
            <p:nvPr/>
          </p:nvSpPr>
          <p:spPr>
            <a:xfrm>
              <a:off x="5540871" y="0"/>
              <a:ext cx="1384200" cy="310200"/>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9"/>
            <p:cNvSpPr txBox="1"/>
            <p:nvPr/>
          </p:nvSpPr>
          <p:spPr>
            <a:xfrm>
              <a:off x="5696009"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377" name="Google Shape;377;p29"/>
            <p:cNvSpPr/>
            <p:nvPr/>
          </p:nvSpPr>
          <p:spPr>
            <a:xfrm>
              <a:off x="6648152"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9"/>
            <p:cNvSpPr txBox="1"/>
            <p:nvPr/>
          </p:nvSpPr>
          <p:spPr>
            <a:xfrm>
              <a:off x="6803290"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379" name="Google Shape;379;p29"/>
            <p:cNvSpPr/>
            <p:nvPr/>
          </p:nvSpPr>
          <p:spPr>
            <a:xfrm>
              <a:off x="7755433"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9"/>
            <p:cNvSpPr txBox="1"/>
            <p:nvPr/>
          </p:nvSpPr>
          <p:spPr>
            <a:xfrm>
              <a:off x="7910571"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381" name="Google Shape;381;p29"/>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SQL ANALYSIS: Race and Ethnicity Data</a:t>
            </a:r>
            <a:endParaRPr/>
          </a:p>
        </p:txBody>
      </p:sp>
      <p:sp>
        <p:nvSpPr>
          <p:cNvPr id="382" name="Google Shape;382;p29"/>
          <p:cNvSpPr txBox="1"/>
          <p:nvPr/>
        </p:nvSpPr>
        <p:spPr>
          <a:xfrm>
            <a:off x="588427" y="1392237"/>
            <a:ext cx="3845162" cy="3523593"/>
          </a:xfrm>
          <a:prstGeom prst="rect">
            <a:avLst/>
          </a:prstGeom>
          <a:solidFill>
            <a:schemeClr val="lt1"/>
          </a:solidFill>
          <a:ln cap="flat" cmpd="sng" w="28575">
            <a:solidFill>
              <a:srgbClr val="404040"/>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select</a:t>
            </a:r>
            <a:r>
              <a:rPr b="0" i="0" lang="en-US" sz="10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t.state,</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s.id,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t>
            </a:r>
            <a:r>
              <a:rPr b="1" i="0" lang="en-US" sz="1000" u="none" cap="none" strike="noStrike">
                <a:solidFill>
                  <a:srgbClr val="000000"/>
                </a:solidFill>
                <a:latin typeface="Consolas"/>
                <a:ea typeface="Consolas"/>
                <a:cs typeface="Consolas"/>
                <a:sym typeface="Consolas"/>
              </a:rPr>
              <a:t>month</a:t>
            </a:r>
            <a:r>
              <a:rPr b="0" i="0" lang="en-US" sz="1000" u="none" cap="none" strike="noStrike">
                <a:solidFill>
                  <a:srgbClr val="000000"/>
                </a:solidFill>
                <a:latin typeface="Consolas"/>
                <a:ea typeface="Consolas"/>
                <a:cs typeface="Consolas"/>
                <a:sym typeface="Consolas"/>
              </a:rPr>
              <a:t>(str_to_date(t.</a:t>
            </a:r>
            <a:r>
              <a:rPr b="1" i="0" lang="en-US" sz="1000" u="none" cap="none" strike="noStrike">
                <a:solidFill>
                  <a:srgbClr val="000000"/>
                </a:solidFill>
                <a:latin typeface="Consolas"/>
                <a:ea typeface="Consolas"/>
                <a:cs typeface="Consolas"/>
                <a:sym typeface="Consolas"/>
              </a:rPr>
              <a:t>date</a:t>
            </a:r>
            <a:r>
              <a:rPr b="0" i="0" lang="en-US" sz="1000" u="none" cap="none" strike="noStrike">
                <a:solidFill>
                  <a:srgbClr val="000000"/>
                </a:solidFill>
                <a:latin typeface="Consolas"/>
                <a:ea typeface="Consolas"/>
                <a:cs typeface="Consolas"/>
                <a:sym typeface="Consolas"/>
              </a:rPr>
              <a:t>, "%m/%e/%Y")) </a:t>
            </a:r>
            <a:r>
              <a:rPr b="1" i="0" lang="en-US" sz="1000" u="none" cap="none" strike="noStrike">
                <a:solidFill>
                  <a:srgbClr val="000000"/>
                </a:solidFill>
                <a:latin typeface="Consolas"/>
                <a:ea typeface="Consolas"/>
                <a:cs typeface="Consolas"/>
                <a:sym typeface="Consolas"/>
              </a:rPr>
              <a:t>as</a:t>
            </a:r>
            <a:r>
              <a:rPr b="0" i="0" lang="en-US" sz="1000" u="none" cap="none" strike="noStrike">
                <a:solidFill>
                  <a:srgbClr val="000000"/>
                </a:solidFill>
                <a:latin typeface="Consolas"/>
                <a:ea typeface="Consolas"/>
                <a:cs typeface="Consolas"/>
                <a:sym typeface="Consolas"/>
              </a:rPr>
              <a:t> </a:t>
            </a:r>
            <a:r>
              <a:rPr b="1" i="0" lang="en-US" sz="1000" u="none" cap="none" strike="noStrike">
                <a:solidFill>
                  <a:srgbClr val="000000"/>
                </a:solidFill>
                <a:latin typeface="Consolas"/>
                <a:ea typeface="Consolas"/>
                <a:cs typeface="Consolas"/>
                <a:sym typeface="Consolas"/>
              </a:rPr>
              <a:t>month</a:t>
            </a:r>
            <a:r>
              <a:rPr b="0" i="0" lang="en-US" sz="10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sum(t.cases) </a:t>
            </a:r>
            <a:r>
              <a:rPr b="1" i="0" lang="en-US" sz="1000" u="none" cap="none" strike="noStrike">
                <a:solidFill>
                  <a:srgbClr val="000000"/>
                </a:solidFill>
                <a:latin typeface="Consolas"/>
                <a:ea typeface="Consolas"/>
                <a:cs typeface="Consolas"/>
                <a:sym typeface="Consolas"/>
              </a:rPr>
              <a:t>as</a:t>
            </a:r>
            <a:r>
              <a:rPr b="0" i="0" lang="en-US" sz="1000" u="none" cap="none" strike="noStrike">
                <a:solidFill>
                  <a:srgbClr val="000000"/>
                </a:solidFill>
                <a:latin typeface="Consolas"/>
                <a:ea typeface="Consolas"/>
                <a:cs typeface="Consolas"/>
                <a:sym typeface="Consolas"/>
              </a:rPr>
              <a:t> cases, sum(t.deaths) </a:t>
            </a:r>
            <a:r>
              <a:rPr b="1" i="0" lang="en-US" sz="1000" u="none" cap="none" strike="noStrike">
                <a:solidFill>
                  <a:srgbClr val="000000"/>
                </a:solidFill>
                <a:latin typeface="Consolas"/>
                <a:ea typeface="Consolas"/>
                <a:cs typeface="Consolas"/>
                <a:sym typeface="Consolas"/>
              </a:rPr>
              <a:t>as</a:t>
            </a:r>
            <a:r>
              <a:rPr b="0" i="0" lang="en-US" sz="1000" u="none" cap="none" strike="noStrike">
                <a:solidFill>
                  <a:srgbClr val="000000"/>
                </a:solidFill>
                <a:latin typeface="Consolas"/>
                <a:ea typeface="Consolas"/>
                <a:cs typeface="Consolas"/>
                <a:sym typeface="Consolas"/>
              </a:rPr>
              <a:t> deaths,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sum(t.tests) </a:t>
            </a:r>
            <a:r>
              <a:rPr b="1" i="0" lang="en-US" sz="1000" u="none" cap="none" strike="noStrike">
                <a:solidFill>
                  <a:srgbClr val="000000"/>
                </a:solidFill>
                <a:latin typeface="Consolas"/>
                <a:ea typeface="Consolas"/>
                <a:cs typeface="Consolas"/>
                <a:sym typeface="Consolas"/>
              </a:rPr>
              <a:t>as</a:t>
            </a:r>
            <a:r>
              <a:rPr b="0" i="0" lang="en-US" sz="1000" u="none" cap="none" strike="noStrike">
                <a:solidFill>
                  <a:srgbClr val="000000"/>
                </a:solidFill>
                <a:latin typeface="Consolas"/>
                <a:ea typeface="Consolas"/>
                <a:cs typeface="Consolas"/>
                <a:sym typeface="Consolas"/>
              </a:rPr>
              <a:t> tests,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p.population</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from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trend_data t</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t>
            </a:r>
            <a:r>
              <a:rPr b="1" i="0" lang="en-US" sz="1000" u="none" cap="none" strike="noStrike">
                <a:solidFill>
                  <a:srgbClr val="000000"/>
                </a:solidFill>
                <a:latin typeface="Consolas"/>
                <a:ea typeface="Consolas"/>
                <a:cs typeface="Consolas"/>
                <a:sym typeface="Consolas"/>
              </a:rPr>
              <a:t>join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state s on s.name = t.state</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t>
            </a:r>
            <a:r>
              <a:rPr b="1" i="0" lang="en-US" sz="1000" u="none" cap="none" strike="noStrike">
                <a:solidFill>
                  <a:srgbClr val="000000"/>
                </a:solidFill>
                <a:latin typeface="Consolas"/>
                <a:ea typeface="Consolas"/>
                <a:cs typeface="Consolas"/>
                <a:sym typeface="Consolas"/>
              </a:rPr>
              <a:t>join</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population p </a:t>
            </a:r>
            <a:r>
              <a:rPr b="1" i="0" lang="en-US" sz="1000" u="none" cap="none" strike="noStrike">
                <a:solidFill>
                  <a:srgbClr val="000000"/>
                </a:solidFill>
                <a:latin typeface="Consolas"/>
                <a:ea typeface="Consolas"/>
                <a:cs typeface="Consolas"/>
                <a:sym typeface="Consolas"/>
              </a:rPr>
              <a:t>on</a:t>
            </a:r>
            <a:r>
              <a:rPr b="0" i="0" lang="en-US" sz="1000" u="none" cap="none" strike="noStrike">
                <a:solidFill>
                  <a:srgbClr val="000000"/>
                </a:solidFill>
                <a:latin typeface="Consolas"/>
                <a:ea typeface="Consolas"/>
                <a:cs typeface="Consolas"/>
                <a:sym typeface="Consolas"/>
              </a:rPr>
              <a:t> p.state = s.name</a:t>
            </a:r>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where</a:t>
            </a:r>
            <a:r>
              <a:rPr b="0" i="0" lang="en-US" sz="1000" u="none" cap="none" strike="noStrike">
                <a:solidFill>
                  <a:srgbClr val="000000"/>
                </a:solidFill>
                <a:latin typeface="Consolas"/>
                <a:ea typeface="Consolas"/>
                <a:cs typeface="Consolas"/>
                <a:sym typeface="Consolas"/>
              </a:rPr>
              <a:t> t.state </a:t>
            </a:r>
            <a:r>
              <a:rPr b="1" i="0" lang="en-US" sz="1000" u="none" cap="none" strike="noStrike">
                <a:solidFill>
                  <a:srgbClr val="000000"/>
                </a:solidFill>
                <a:latin typeface="Consolas"/>
                <a:ea typeface="Consolas"/>
                <a:cs typeface="Consolas"/>
                <a:sym typeface="Consolas"/>
              </a:rPr>
              <a:t>not in </a:t>
            </a:r>
            <a:r>
              <a:rPr b="0" i="0" lang="en-US" sz="1000" u="none" cap="none" strike="noStrike">
                <a:solidFill>
                  <a:srgbClr val="000000"/>
                </a:solidFill>
                <a:latin typeface="Consolas"/>
                <a:ea typeface="Consolas"/>
                <a:cs typeface="Consolas"/>
                <a:sym typeface="Consolas"/>
              </a:rPr>
              <a:t>('US Total', 'American Samoa', 'Diamond Princess', 'Grand Princess', 'Northern Mariana Islands’)</a:t>
            </a:r>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group by </a:t>
            </a:r>
            <a:r>
              <a:rPr b="0" i="0" lang="en-US" sz="1000" u="none" cap="none" strike="noStrike">
                <a:solidFill>
                  <a:srgbClr val="000000"/>
                </a:solidFill>
                <a:latin typeface="Consolas"/>
                <a:ea typeface="Consolas"/>
                <a:cs typeface="Consolas"/>
                <a:sym typeface="Consolas"/>
              </a:rPr>
              <a:t>month, state, id;</a:t>
            </a:r>
            <a:endParaRPr b="0" i="0" sz="1000" u="none" cap="none" strike="noStrike">
              <a:solidFill>
                <a:srgbClr val="000000"/>
              </a:solidFill>
              <a:latin typeface="Consolas"/>
              <a:ea typeface="Consolas"/>
              <a:cs typeface="Consolas"/>
              <a:sym typeface="Consolas"/>
            </a:endParaRPr>
          </a:p>
        </p:txBody>
      </p:sp>
      <p:pic>
        <p:nvPicPr>
          <p:cNvPr id="383" name="Google Shape;383;p29"/>
          <p:cNvPicPr preferRelativeResize="0"/>
          <p:nvPr/>
        </p:nvPicPr>
        <p:blipFill rotWithShape="1">
          <a:blip r:embed="rId4">
            <a:alphaModFix/>
          </a:blip>
          <a:srcRect b="0" l="0" r="0" t="0"/>
          <a:stretch/>
        </p:blipFill>
        <p:spPr>
          <a:xfrm>
            <a:off x="4555146" y="1379299"/>
            <a:ext cx="4402028" cy="3586838"/>
          </a:xfrm>
          <a:prstGeom prst="rect">
            <a:avLst/>
          </a:prstGeom>
          <a:noFill/>
          <a:ln cap="flat" cmpd="sng" w="28575">
            <a:solidFill>
              <a:srgbClr val="404040"/>
            </a:solidFill>
            <a:prstDash val="solid"/>
            <a:round/>
            <a:headEnd len="sm" w="sm" type="none"/>
            <a:tailEnd len="sm" w="sm" type="none"/>
          </a:ln>
        </p:spPr>
      </p:pic>
      <p:sp>
        <p:nvSpPr>
          <p:cNvPr id="384" name="Google Shape;384;p29"/>
          <p:cNvSpPr txBox="1"/>
          <p:nvPr/>
        </p:nvSpPr>
        <p:spPr>
          <a:xfrm>
            <a:off x="4553719" y="1022905"/>
            <a:ext cx="10679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RESULTS</a:t>
            </a:r>
            <a:endParaRPr/>
          </a:p>
        </p:txBody>
      </p:sp>
      <p:sp>
        <p:nvSpPr>
          <p:cNvPr id="385" name="Google Shape;385;p29"/>
          <p:cNvSpPr txBox="1"/>
          <p:nvPr/>
        </p:nvSpPr>
        <p:spPr>
          <a:xfrm>
            <a:off x="615940" y="1073183"/>
            <a:ext cx="9332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QUERY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30"/>
          <p:cNvPicPr preferRelativeResize="0"/>
          <p:nvPr/>
        </p:nvPicPr>
        <p:blipFill rotWithShape="1">
          <a:blip r:embed="rId3">
            <a:alphaModFix amt="35000"/>
          </a:blip>
          <a:srcRect b="28871" l="32154" r="-2561" t="0"/>
          <a:stretch/>
        </p:blipFill>
        <p:spPr>
          <a:xfrm rot="5400000">
            <a:off x="-59545" y="144098"/>
            <a:ext cx="3078215" cy="2808848"/>
          </a:xfrm>
          <a:prstGeom prst="rect">
            <a:avLst/>
          </a:prstGeom>
          <a:noFill/>
          <a:ln>
            <a:noFill/>
          </a:ln>
        </p:spPr>
      </p:pic>
      <p:grpSp>
        <p:nvGrpSpPr>
          <p:cNvPr id="391" name="Google Shape;391;p30"/>
          <p:cNvGrpSpPr/>
          <p:nvPr/>
        </p:nvGrpSpPr>
        <p:grpSpPr>
          <a:xfrm>
            <a:off x="4464" y="33549"/>
            <a:ext cx="9135169" cy="310200"/>
            <a:chOff x="4464" y="0"/>
            <a:chExt cx="9135169" cy="310200"/>
          </a:xfrm>
        </p:grpSpPr>
        <p:sp>
          <p:nvSpPr>
            <p:cNvPr id="392" name="Google Shape;392;p30"/>
            <p:cNvSpPr/>
            <p:nvPr/>
          </p:nvSpPr>
          <p:spPr>
            <a:xfrm>
              <a:off x="4464" y="0"/>
              <a:ext cx="1384200" cy="310200"/>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0"/>
            <p:cNvSpPr txBox="1"/>
            <p:nvPr/>
          </p:nvSpPr>
          <p:spPr>
            <a:xfrm>
              <a:off x="4464" y="0"/>
              <a:ext cx="1306500" cy="310200"/>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394" name="Google Shape;394;p30"/>
            <p:cNvSpPr/>
            <p:nvPr/>
          </p:nvSpPr>
          <p:spPr>
            <a:xfrm>
              <a:off x="1111746"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0"/>
            <p:cNvSpPr txBox="1"/>
            <p:nvPr/>
          </p:nvSpPr>
          <p:spPr>
            <a:xfrm>
              <a:off x="1266884"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396" name="Google Shape;396;p30"/>
            <p:cNvSpPr/>
            <p:nvPr/>
          </p:nvSpPr>
          <p:spPr>
            <a:xfrm>
              <a:off x="2219027"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0"/>
            <p:cNvSpPr txBox="1"/>
            <p:nvPr/>
          </p:nvSpPr>
          <p:spPr>
            <a:xfrm>
              <a:off x="2374165"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398" name="Google Shape;398;p30"/>
            <p:cNvSpPr/>
            <p:nvPr/>
          </p:nvSpPr>
          <p:spPr>
            <a:xfrm>
              <a:off x="3326308"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0"/>
            <p:cNvSpPr txBox="1"/>
            <p:nvPr/>
          </p:nvSpPr>
          <p:spPr>
            <a:xfrm>
              <a:off x="3481446"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400" name="Google Shape;400;p30"/>
            <p:cNvSpPr/>
            <p:nvPr/>
          </p:nvSpPr>
          <p:spPr>
            <a:xfrm>
              <a:off x="4433589"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0"/>
            <p:cNvSpPr txBox="1"/>
            <p:nvPr/>
          </p:nvSpPr>
          <p:spPr>
            <a:xfrm>
              <a:off x="4588727"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402" name="Google Shape;402;p30"/>
            <p:cNvSpPr/>
            <p:nvPr/>
          </p:nvSpPr>
          <p:spPr>
            <a:xfrm>
              <a:off x="5540871" y="0"/>
              <a:ext cx="1384200" cy="310200"/>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0"/>
            <p:cNvSpPr txBox="1"/>
            <p:nvPr/>
          </p:nvSpPr>
          <p:spPr>
            <a:xfrm>
              <a:off x="5696009"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404" name="Google Shape;404;p30"/>
            <p:cNvSpPr/>
            <p:nvPr/>
          </p:nvSpPr>
          <p:spPr>
            <a:xfrm>
              <a:off x="6648152"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0"/>
            <p:cNvSpPr txBox="1"/>
            <p:nvPr/>
          </p:nvSpPr>
          <p:spPr>
            <a:xfrm>
              <a:off x="6803290"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406" name="Google Shape;406;p30"/>
            <p:cNvSpPr/>
            <p:nvPr/>
          </p:nvSpPr>
          <p:spPr>
            <a:xfrm>
              <a:off x="7755433"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0"/>
            <p:cNvSpPr txBox="1"/>
            <p:nvPr/>
          </p:nvSpPr>
          <p:spPr>
            <a:xfrm>
              <a:off x="7910571"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408" name="Google Shape;408;p30"/>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SQL ANALYSIS: COVID intventional studies per state</a:t>
            </a:r>
            <a:endParaRPr/>
          </a:p>
        </p:txBody>
      </p:sp>
      <p:sp>
        <p:nvSpPr>
          <p:cNvPr id="409" name="Google Shape;409;p30"/>
          <p:cNvSpPr txBox="1"/>
          <p:nvPr/>
        </p:nvSpPr>
        <p:spPr>
          <a:xfrm>
            <a:off x="772729" y="1643808"/>
            <a:ext cx="3636732" cy="3153103"/>
          </a:xfrm>
          <a:prstGeom prst="rect">
            <a:avLst/>
          </a:prstGeom>
          <a:solidFill>
            <a:schemeClr val="lt1"/>
          </a:solidFill>
          <a:ln cap="flat" cmpd="sng" w="28575">
            <a:solidFill>
              <a:srgbClr val="404040"/>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SELECT</a:t>
            </a:r>
            <a:r>
              <a:rPr b="0" i="0" lang="en-US" sz="10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a.state </a:t>
            </a:r>
            <a:r>
              <a:rPr b="1" i="0" lang="en-US" sz="1000" u="none" cap="none" strike="noStrike">
                <a:solidFill>
                  <a:srgbClr val="000000"/>
                </a:solidFill>
                <a:latin typeface="Consolas"/>
                <a:ea typeface="Consolas"/>
                <a:cs typeface="Consolas"/>
                <a:sym typeface="Consolas"/>
              </a:rPr>
              <a:t>as</a:t>
            </a:r>
            <a:r>
              <a:rPr b="0" i="0" lang="en-US" sz="1000" u="none" cap="none" strike="noStrike">
                <a:solidFill>
                  <a:srgbClr val="000000"/>
                </a:solidFill>
                <a:latin typeface="Consolas"/>
                <a:ea typeface="Consolas"/>
                <a:cs typeface="Consolas"/>
                <a:sym typeface="Consolas"/>
              </a:rPr>
              <a:t> State,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COUNT(DISTINCT(a.trial_id)) </a:t>
            </a:r>
            <a:r>
              <a:rPr b="1" i="0" lang="en-US" sz="1000" u="none" cap="none" strike="noStrike">
                <a:solidFill>
                  <a:srgbClr val="000000"/>
                </a:solidFill>
                <a:latin typeface="Consolas"/>
                <a:ea typeface="Consolas"/>
                <a:cs typeface="Consolas"/>
                <a:sym typeface="Consolas"/>
              </a:rPr>
              <a:t>as</a:t>
            </a:r>
            <a:r>
              <a:rPr b="0" i="0" lang="en-US" sz="1000" u="none" cap="none" strike="noStrike">
                <a:solidFill>
                  <a:srgbClr val="000000"/>
                </a:solidFill>
                <a:latin typeface="Consolas"/>
                <a:ea typeface="Consolas"/>
                <a:cs typeface="Consolas"/>
                <a:sym typeface="Consolas"/>
              </a:rPr>
              <a:t> Trials</a:t>
            </a:r>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FROM</a:t>
            </a:r>
            <a:r>
              <a:rPr b="0" i="0" lang="en-US" sz="10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trial_state_lookup a</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t>
            </a:r>
            <a:r>
              <a:rPr b="1" i="0" lang="en-US" sz="1000" u="none" cap="none" strike="noStrike">
                <a:solidFill>
                  <a:srgbClr val="000000"/>
                </a:solidFill>
                <a:latin typeface="Consolas"/>
                <a:ea typeface="Consolas"/>
                <a:cs typeface="Consolas"/>
                <a:sym typeface="Consolas"/>
              </a:rPr>
              <a:t>JOIN</a:t>
            </a:r>
            <a:r>
              <a:rPr b="0" i="0" lang="en-US" sz="10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trials b </a:t>
            </a:r>
            <a:r>
              <a:rPr b="1" i="0" lang="en-US" sz="1000" u="none" cap="none" strike="noStrike">
                <a:solidFill>
                  <a:srgbClr val="000000"/>
                </a:solidFill>
                <a:latin typeface="Consolas"/>
                <a:ea typeface="Consolas"/>
                <a:cs typeface="Consolas"/>
                <a:sym typeface="Consolas"/>
              </a:rPr>
              <a:t>ON</a:t>
            </a:r>
            <a:r>
              <a:rPr b="0" i="0" lang="en-US" sz="1000" u="none" cap="none" strike="noStrike">
                <a:solidFill>
                  <a:srgbClr val="000000"/>
                </a:solidFill>
                <a:latin typeface="Consolas"/>
                <a:ea typeface="Consolas"/>
                <a:cs typeface="Consolas"/>
                <a:sym typeface="Consolas"/>
              </a:rPr>
              <a:t> a.trial_id = b.trial_id</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WHERE</a:t>
            </a:r>
            <a:r>
              <a:rPr b="0" i="0" lang="en-US" sz="1000" u="none" cap="none" strike="noStrike">
                <a:solidFill>
                  <a:srgbClr val="000000"/>
                </a:solidFill>
                <a:latin typeface="Consolas"/>
                <a:ea typeface="Consolas"/>
                <a:cs typeface="Consolas"/>
                <a:sym typeface="Consolas"/>
              </a:rPr>
              <a:t> b.intervention_category_id = 1001</a:t>
            </a:r>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GROUP BY </a:t>
            </a:r>
            <a:r>
              <a:rPr b="0" i="0" lang="en-US" sz="1000" u="none" cap="none" strike="noStrike">
                <a:solidFill>
                  <a:srgbClr val="000000"/>
                </a:solidFill>
                <a:latin typeface="Consolas"/>
                <a:ea typeface="Consolas"/>
                <a:cs typeface="Consolas"/>
                <a:sym typeface="Consolas"/>
              </a:rPr>
              <a:t>a.state;</a:t>
            </a:r>
            <a:endParaRPr b="0" i="0" sz="1000" u="none" cap="none" strike="noStrike">
              <a:solidFill>
                <a:srgbClr val="000000"/>
              </a:solidFill>
              <a:latin typeface="Consolas"/>
              <a:ea typeface="Consolas"/>
              <a:cs typeface="Consolas"/>
              <a:sym typeface="Consolas"/>
            </a:endParaRPr>
          </a:p>
        </p:txBody>
      </p:sp>
      <p:pic>
        <p:nvPicPr>
          <p:cNvPr id="410" name="Google Shape;410;p30"/>
          <p:cNvPicPr preferRelativeResize="0"/>
          <p:nvPr/>
        </p:nvPicPr>
        <p:blipFill rotWithShape="1">
          <a:blip r:embed="rId4">
            <a:alphaModFix/>
          </a:blip>
          <a:srcRect b="0" l="0" r="0" t="0"/>
          <a:stretch/>
        </p:blipFill>
        <p:spPr>
          <a:xfrm>
            <a:off x="4801975" y="1600922"/>
            <a:ext cx="1788068" cy="3238873"/>
          </a:xfrm>
          <a:prstGeom prst="rect">
            <a:avLst/>
          </a:prstGeom>
          <a:noFill/>
          <a:ln cap="flat" cmpd="sng" w="28575">
            <a:solidFill>
              <a:srgbClr val="404040"/>
            </a:solidFill>
            <a:prstDash val="solid"/>
            <a:round/>
            <a:headEnd len="sm" w="sm" type="none"/>
            <a:tailEnd len="sm" w="sm" type="none"/>
          </a:ln>
        </p:spPr>
      </p:pic>
      <p:pic>
        <p:nvPicPr>
          <p:cNvPr id="411" name="Google Shape;411;p30"/>
          <p:cNvPicPr preferRelativeResize="0"/>
          <p:nvPr/>
        </p:nvPicPr>
        <p:blipFill rotWithShape="1">
          <a:blip r:embed="rId5">
            <a:alphaModFix/>
          </a:blip>
          <a:srcRect b="0" l="0" r="0" t="0"/>
          <a:stretch/>
        </p:blipFill>
        <p:spPr>
          <a:xfrm>
            <a:off x="6743136" y="1600922"/>
            <a:ext cx="1781034" cy="3238873"/>
          </a:xfrm>
          <a:prstGeom prst="rect">
            <a:avLst/>
          </a:prstGeom>
          <a:noFill/>
          <a:ln cap="flat" cmpd="sng" w="28575">
            <a:solidFill>
              <a:srgbClr val="404040"/>
            </a:solidFill>
            <a:prstDash val="solid"/>
            <a:round/>
            <a:headEnd len="sm" w="sm" type="none"/>
            <a:tailEnd len="sm" w="sm" type="none"/>
          </a:ln>
        </p:spPr>
      </p:pic>
      <p:sp>
        <p:nvSpPr>
          <p:cNvPr id="412" name="Google Shape;412;p30"/>
          <p:cNvSpPr txBox="1"/>
          <p:nvPr/>
        </p:nvSpPr>
        <p:spPr>
          <a:xfrm>
            <a:off x="4710508" y="1119001"/>
            <a:ext cx="10679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RESULTS</a:t>
            </a:r>
            <a:endParaRPr/>
          </a:p>
        </p:txBody>
      </p:sp>
      <p:sp>
        <p:nvSpPr>
          <p:cNvPr id="413" name="Google Shape;413;p30"/>
          <p:cNvSpPr txBox="1"/>
          <p:nvPr/>
        </p:nvSpPr>
        <p:spPr>
          <a:xfrm>
            <a:off x="772729" y="1169279"/>
            <a:ext cx="9332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QUERY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31"/>
          <p:cNvPicPr preferRelativeResize="0"/>
          <p:nvPr/>
        </p:nvPicPr>
        <p:blipFill rotWithShape="1">
          <a:blip r:embed="rId3">
            <a:alphaModFix amt="35000"/>
          </a:blip>
          <a:srcRect b="28871" l="32154" r="-2561" t="0"/>
          <a:stretch/>
        </p:blipFill>
        <p:spPr>
          <a:xfrm rot="5400000">
            <a:off x="-59545" y="144098"/>
            <a:ext cx="3078215" cy="2808848"/>
          </a:xfrm>
          <a:prstGeom prst="rect">
            <a:avLst/>
          </a:prstGeom>
          <a:noFill/>
          <a:ln>
            <a:noFill/>
          </a:ln>
        </p:spPr>
      </p:pic>
      <p:grpSp>
        <p:nvGrpSpPr>
          <p:cNvPr id="419" name="Google Shape;419;p31"/>
          <p:cNvGrpSpPr/>
          <p:nvPr/>
        </p:nvGrpSpPr>
        <p:grpSpPr>
          <a:xfrm>
            <a:off x="4464" y="33549"/>
            <a:ext cx="9135169" cy="310200"/>
            <a:chOff x="4464" y="0"/>
            <a:chExt cx="9135169" cy="310200"/>
          </a:xfrm>
        </p:grpSpPr>
        <p:sp>
          <p:nvSpPr>
            <p:cNvPr id="420" name="Google Shape;420;p31"/>
            <p:cNvSpPr/>
            <p:nvPr/>
          </p:nvSpPr>
          <p:spPr>
            <a:xfrm>
              <a:off x="4464" y="0"/>
              <a:ext cx="1384200" cy="310200"/>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1"/>
            <p:cNvSpPr txBox="1"/>
            <p:nvPr/>
          </p:nvSpPr>
          <p:spPr>
            <a:xfrm>
              <a:off x="4464" y="0"/>
              <a:ext cx="1306500" cy="310200"/>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422" name="Google Shape;422;p31"/>
            <p:cNvSpPr/>
            <p:nvPr/>
          </p:nvSpPr>
          <p:spPr>
            <a:xfrm>
              <a:off x="1111746"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1"/>
            <p:cNvSpPr txBox="1"/>
            <p:nvPr/>
          </p:nvSpPr>
          <p:spPr>
            <a:xfrm>
              <a:off x="1266884"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424" name="Google Shape;424;p31"/>
            <p:cNvSpPr/>
            <p:nvPr/>
          </p:nvSpPr>
          <p:spPr>
            <a:xfrm>
              <a:off x="2219027"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1"/>
            <p:cNvSpPr txBox="1"/>
            <p:nvPr/>
          </p:nvSpPr>
          <p:spPr>
            <a:xfrm>
              <a:off x="2374165"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426" name="Google Shape;426;p31"/>
            <p:cNvSpPr/>
            <p:nvPr/>
          </p:nvSpPr>
          <p:spPr>
            <a:xfrm>
              <a:off x="3326308"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1"/>
            <p:cNvSpPr txBox="1"/>
            <p:nvPr/>
          </p:nvSpPr>
          <p:spPr>
            <a:xfrm>
              <a:off x="3481446"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428" name="Google Shape;428;p31"/>
            <p:cNvSpPr/>
            <p:nvPr/>
          </p:nvSpPr>
          <p:spPr>
            <a:xfrm>
              <a:off x="4433589"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1"/>
            <p:cNvSpPr txBox="1"/>
            <p:nvPr/>
          </p:nvSpPr>
          <p:spPr>
            <a:xfrm>
              <a:off x="4588727"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430" name="Google Shape;430;p31"/>
            <p:cNvSpPr/>
            <p:nvPr/>
          </p:nvSpPr>
          <p:spPr>
            <a:xfrm>
              <a:off x="5540871" y="0"/>
              <a:ext cx="1384200" cy="310200"/>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1"/>
            <p:cNvSpPr txBox="1"/>
            <p:nvPr/>
          </p:nvSpPr>
          <p:spPr>
            <a:xfrm>
              <a:off x="5696009"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432" name="Google Shape;432;p31"/>
            <p:cNvSpPr/>
            <p:nvPr/>
          </p:nvSpPr>
          <p:spPr>
            <a:xfrm>
              <a:off x="6648152"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1"/>
            <p:cNvSpPr txBox="1"/>
            <p:nvPr/>
          </p:nvSpPr>
          <p:spPr>
            <a:xfrm>
              <a:off x="6803290"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434" name="Google Shape;434;p31"/>
            <p:cNvSpPr/>
            <p:nvPr/>
          </p:nvSpPr>
          <p:spPr>
            <a:xfrm>
              <a:off x="7755433"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1"/>
            <p:cNvSpPr txBox="1"/>
            <p:nvPr/>
          </p:nvSpPr>
          <p:spPr>
            <a:xfrm>
              <a:off x="7910571"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436" name="Google Shape;436;p31"/>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SQL ANALYSIS: Mask Usage and Infection Rate</a:t>
            </a:r>
            <a:endParaRPr/>
          </a:p>
        </p:txBody>
      </p:sp>
      <p:sp>
        <p:nvSpPr>
          <p:cNvPr id="437" name="Google Shape;437;p31"/>
          <p:cNvSpPr txBox="1"/>
          <p:nvPr/>
        </p:nvSpPr>
        <p:spPr>
          <a:xfrm>
            <a:off x="656048" y="1415423"/>
            <a:ext cx="3777541" cy="3694528"/>
          </a:xfrm>
          <a:prstGeom prst="rect">
            <a:avLst/>
          </a:prstGeom>
          <a:solidFill>
            <a:schemeClr val="lt1"/>
          </a:solidFill>
          <a:ln cap="flat" cmpd="sng" w="28575">
            <a:solidFill>
              <a:srgbClr val="404040"/>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SELECT</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a.state,</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a.county,</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((a.cases / b.population)*10) </a:t>
            </a:r>
            <a:r>
              <a:rPr b="1" i="0" lang="en-US" sz="1000" u="none" cap="none" strike="noStrike">
                <a:solidFill>
                  <a:srgbClr val="000000"/>
                </a:solidFill>
                <a:latin typeface="Consolas"/>
                <a:ea typeface="Consolas"/>
                <a:cs typeface="Consolas"/>
                <a:sym typeface="Consolas"/>
              </a:rPr>
              <a:t>as  </a:t>
            </a:r>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    </a:t>
            </a:r>
            <a:r>
              <a:rPr b="0" i="0" lang="en-US" sz="1000" u="none" cap="none" strike="noStrike">
                <a:solidFill>
                  <a:srgbClr val="000000"/>
                </a:solidFill>
                <a:latin typeface="Consolas"/>
                <a:ea typeface="Consolas"/>
                <a:cs typeface="Consolas"/>
                <a:sym typeface="Consolas"/>
              </a:rPr>
              <a:t>rate_of_infection_percent,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((c.NEVER*1) + ( c.RARELY* 2) +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(c.SOMETIMES*3) + ( c.FREQUENTLY*4) +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(c.ALWAYS*5)) </a:t>
            </a:r>
            <a:r>
              <a:rPr b="1" i="0" lang="en-US" sz="1000" u="none" cap="none" strike="noStrike">
                <a:solidFill>
                  <a:srgbClr val="000000"/>
                </a:solidFill>
                <a:latin typeface="Consolas"/>
                <a:ea typeface="Consolas"/>
                <a:cs typeface="Consolas"/>
                <a:sym typeface="Consolas"/>
              </a:rPr>
              <a:t>as</a:t>
            </a:r>
            <a:r>
              <a:rPr b="0" i="0" lang="en-US" sz="1000" u="none" cap="none" strike="noStrike">
                <a:solidFill>
                  <a:srgbClr val="000000"/>
                </a:solidFill>
                <a:latin typeface="Consolas"/>
                <a:ea typeface="Consolas"/>
                <a:cs typeface="Consolas"/>
                <a:sym typeface="Consolas"/>
              </a:rPr>
              <a:t> Mask_Use_Weighted_Score #likert weighted scale formula</a:t>
            </a:r>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From</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mask_use_by_county c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t>
            </a:r>
            <a:r>
              <a:rPr b="1" i="0" lang="en-US" sz="1000" u="none" cap="none" strike="noStrike">
                <a:solidFill>
                  <a:srgbClr val="000000"/>
                </a:solidFill>
                <a:latin typeface="Consolas"/>
                <a:ea typeface="Consolas"/>
                <a:cs typeface="Consolas"/>
                <a:sym typeface="Consolas"/>
              </a:rPr>
              <a:t>JOIN</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recent_county_counts a </a:t>
            </a:r>
            <a:r>
              <a:rPr b="1" i="0" lang="en-US" sz="1000" u="none" cap="none" strike="noStrike">
                <a:solidFill>
                  <a:srgbClr val="000000"/>
                </a:solidFill>
                <a:latin typeface="Consolas"/>
                <a:ea typeface="Consolas"/>
                <a:cs typeface="Consolas"/>
                <a:sym typeface="Consolas"/>
              </a:rPr>
              <a:t>ON</a:t>
            </a:r>
            <a:r>
              <a:rPr b="0" i="0" lang="en-US" sz="1000" u="none" cap="none" strike="noStrike">
                <a:solidFill>
                  <a:srgbClr val="000000"/>
                </a:solidFill>
                <a:latin typeface="Consolas"/>
                <a:ea typeface="Consolas"/>
                <a:cs typeface="Consolas"/>
                <a:sym typeface="Consolas"/>
              </a:rPr>
              <a:t> c.COUNTYFP=a.fips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a:t>
            </a:r>
            <a:r>
              <a:rPr b="1" i="0" lang="en-US" sz="1000" u="none" cap="none" strike="noStrike">
                <a:solidFill>
                  <a:srgbClr val="000000"/>
                </a:solidFill>
                <a:latin typeface="Consolas"/>
                <a:ea typeface="Consolas"/>
                <a:cs typeface="Consolas"/>
                <a:sym typeface="Consolas"/>
              </a:rPr>
              <a:t>JOIN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nsolas"/>
                <a:ea typeface="Consolas"/>
                <a:cs typeface="Consolas"/>
                <a:sym typeface="Consolas"/>
              </a:rPr>
              <a:t>    population b </a:t>
            </a:r>
            <a:r>
              <a:rPr b="1" i="0" lang="en-US" sz="1000" u="none" cap="none" strike="noStrike">
                <a:solidFill>
                  <a:srgbClr val="000000"/>
                </a:solidFill>
                <a:latin typeface="Consolas"/>
                <a:ea typeface="Consolas"/>
                <a:cs typeface="Consolas"/>
                <a:sym typeface="Consolas"/>
              </a:rPr>
              <a:t>on</a:t>
            </a:r>
            <a:r>
              <a:rPr b="0" i="0" lang="en-US" sz="1000" u="none" cap="none" strike="noStrike">
                <a:solidFill>
                  <a:srgbClr val="000000"/>
                </a:solidFill>
                <a:latin typeface="Consolas"/>
                <a:ea typeface="Consolas"/>
                <a:cs typeface="Consolas"/>
                <a:sym typeface="Consolas"/>
              </a:rPr>
              <a:t> a.state = b.state</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GROUP BY</a:t>
            </a:r>
            <a:r>
              <a:rPr b="0" i="0" lang="en-US" sz="1000" u="none" cap="none" strike="noStrike">
                <a:solidFill>
                  <a:srgbClr val="000000"/>
                </a:solidFill>
                <a:latin typeface="Consolas"/>
                <a:ea typeface="Consolas"/>
                <a:cs typeface="Consolas"/>
                <a:sym typeface="Consolas"/>
              </a:rPr>
              <a:t> a.fips</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US" sz="1000" u="none" cap="none" strike="noStrike">
                <a:solidFill>
                  <a:srgbClr val="000000"/>
                </a:solidFill>
                <a:latin typeface="Consolas"/>
                <a:ea typeface="Consolas"/>
                <a:cs typeface="Consolas"/>
                <a:sym typeface="Consolas"/>
              </a:rPr>
              <a:t>ORDER BY </a:t>
            </a:r>
            <a:r>
              <a:rPr b="0" i="0" lang="en-US" sz="1000" u="none" cap="none" strike="noStrike">
                <a:solidFill>
                  <a:srgbClr val="000000"/>
                </a:solidFill>
                <a:latin typeface="Consolas"/>
                <a:ea typeface="Consolas"/>
                <a:cs typeface="Consolas"/>
                <a:sym typeface="Consolas"/>
              </a:rPr>
              <a:t>rate_of_infection_percent DESC;</a:t>
            </a:r>
            <a:endParaRPr b="0" i="0" sz="1000" u="none" cap="none" strike="noStrike">
              <a:solidFill>
                <a:srgbClr val="000000"/>
              </a:solidFill>
              <a:latin typeface="Consolas"/>
              <a:ea typeface="Consolas"/>
              <a:cs typeface="Consolas"/>
              <a:sym typeface="Consolas"/>
            </a:endParaRPr>
          </a:p>
        </p:txBody>
      </p:sp>
      <p:pic>
        <p:nvPicPr>
          <p:cNvPr id="438" name="Google Shape;438;p31"/>
          <p:cNvPicPr preferRelativeResize="0"/>
          <p:nvPr/>
        </p:nvPicPr>
        <p:blipFill rotWithShape="1">
          <a:blip r:embed="rId4">
            <a:alphaModFix/>
          </a:blip>
          <a:srcRect b="0" l="3227" r="3576" t="0"/>
          <a:stretch/>
        </p:blipFill>
        <p:spPr>
          <a:xfrm>
            <a:off x="4588727" y="1450647"/>
            <a:ext cx="4480135" cy="3078216"/>
          </a:xfrm>
          <a:prstGeom prst="rect">
            <a:avLst/>
          </a:prstGeom>
          <a:noFill/>
          <a:ln cap="flat" cmpd="sng" w="28575">
            <a:solidFill>
              <a:srgbClr val="404040"/>
            </a:solidFill>
            <a:prstDash val="solid"/>
            <a:round/>
            <a:headEnd len="sm" w="sm" type="none"/>
            <a:tailEnd len="sm" w="sm" type="none"/>
          </a:ln>
        </p:spPr>
      </p:pic>
      <p:sp>
        <p:nvSpPr>
          <p:cNvPr id="439" name="Google Shape;439;p31"/>
          <p:cNvSpPr txBox="1"/>
          <p:nvPr/>
        </p:nvSpPr>
        <p:spPr>
          <a:xfrm>
            <a:off x="4555146" y="1073183"/>
            <a:ext cx="10679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RESULTS</a:t>
            </a:r>
            <a:endParaRPr/>
          </a:p>
        </p:txBody>
      </p:sp>
      <p:sp>
        <p:nvSpPr>
          <p:cNvPr id="440" name="Google Shape;440;p31"/>
          <p:cNvSpPr txBox="1"/>
          <p:nvPr/>
        </p:nvSpPr>
        <p:spPr>
          <a:xfrm>
            <a:off x="615940" y="1073183"/>
            <a:ext cx="9332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QUERY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32"/>
          <p:cNvPicPr preferRelativeResize="0"/>
          <p:nvPr/>
        </p:nvPicPr>
        <p:blipFill rotWithShape="1">
          <a:blip r:embed="rId3">
            <a:alphaModFix amt="35000"/>
          </a:blip>
          <a:srcRect b="28871" l="32154" r="-2561" t="0"/>
          <a:stretch/>
        </p:blipFill>
        <p:spPr>
          <a:xfrm rot="5400000">
            <a:off x="-59545" y="144098"/>
            <a:ext cx="3078215" cy="2808848"/>
          </a:xfrm>
          <a:prstGeom prst="rect">
            <a:avLst/>
          </a:prstGeom>
          <a:noFill/>
          <a:ln>
            <a:noFill/>
          </a:ln>
        </p:spPr>
      </p:pic>
      <p:grpSp>
        <p:nvGrpSpPr>
          <p:cNvPr id="446" name="Google Shape;446;p32"/>
          <p:cNvGrpSpPr/>
          <p:nvPr/>
        </p:nvGrpSpPr>
        <p:grpSpPr>
          <a:xfrm>
            <a:off x="4464" y="33549"/>
            <a:ext cx="9135169" cy="310200"/>
            <a:chOff x="4464" y="0"/>
            <a:chExt cx="9135169" cy="310200"/>
          </a:xfrm>
        </p:grpSpPr>
        <p:sp>
          <p:nvSpPr>
            <p:cNvPr id="447" name="Google Shape;447;p32"/>
            <p:cNvSpPr/>
            <p:nvPr/>
          </p:nvSpPr>
          <p:spPr>
            <a:xfrm>
              <a:off x="4464" y="0"/>
              <a:ext cx="1384200" cy="310200"/>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2"/>
            <p:cNvSpPr txBox="1"/>
            <p:nvPr/>
          </p:nvSpPr>
          <p:spPr>
            <a:xfrm>
              <a:off x="4464" y="0"/>
              <a:ext cx="1306500" cy="310200"/>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449" name="Google Shape;449;p32"/>
            <p:cNvSpPr/>
            <p:nvPr/>
          </p:nvSpPr>
          <p:spPr>
            <a:xfrm>
              <a:off x="1111746"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2"/>
            <p:cNvSpPr txBox="1"/>
            <p:nvPr/>
          </p:nvSpPr>
          <p:spPr>
            <a:xfrm>
              <a:off x="1266884"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451" name="Google Shape;451;p32"/>
            <p:cNvSpPr/>
            <p:nvPr/>
          </p:nvSpPr>
          <p:spPr>
            <a:xfrm>
              <a:off x="2219027"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2"/>
            <p:cNvSpPr txBox="1"/>
            <p:nvPr/>
          </p:nvSpPr>
          <p:spPr>
            <a:xfrm>
              <a:off x="2374165"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453" name="Google Shape;453;p32"/>
            <p:cNvSpPr/>
            <p:nvPr/>
          </p:nvSpPr>
          <p:spPr>
            <a:xfrm>
              <a:off x="3326308"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2"/>
            <p:cNvSpPr txBox="1"/>
            <p:nvPr/>
          </p:nvSpPr>
          <p:spPr>
            <a:xfrm>
              <a:off x="3481446"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455" name="Google Shape;455;p32"/>
            <p:cNvSpPr/>
            <p:nvPr/>
          </p:nvSpPr>
          <p:spPr>
            <a:xfrm>
              <a:off x="4433589"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2"/>
            <p:cNvSpPr txBox="1"/>
            <p:nvPr/>
          </p:nvSpPr>
          <p:spPr>
            <a:xfrm>
              <a:off x="4588727"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457" name="Google Shape;457;p32"/>
            <p:cNvSpPr/>
            <p:nvPr/>
          </p:nvSpPr>
          <p:spPr>
            <a:xfrm>
              <a:off x="5540871" y="0"/>
              <a:ext cx="1384200" cy="310200"/>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2"/>
            <p:cNvSpPr txBox="1"/>
            <p:nvPr/>
          </p:nvSpPr>
          <p:spPr>
            <a:xfrm>
              <a:off x="5696009"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459" name="Google Shape;459;p32"/>
            <p:cNvSpPr/>
            <p:nvPr/>
          </p:nvSpPr>
          <p:spPr>
            <a:xfrm>
              <a:off x="6648152"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2"/>
            <p:cNvSpPr txBox="1"/>
            <p:nvPr/>
          </p:nvSpPr>
          <p:spPr>
            <a:xfrm>
              <a:off x="6803290"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461" name="Google Shape;461;p32"/>
            <p:cNvSpPr/>
            <p:nvPr/>
          </p:nvSpPr>
          <p:spPr>
            <a:xfrm>
              <a:off x="7755433"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2"/>
            <p:cNvSpPr txBox="1"/>
            <p:nvPr/>
          </p:nvSpPr>
          <p:spPr>
            <a:xfrm>
              <a:off x="7910571"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463" name="Google Shape;463;p32"/>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SQL ANALYSIS: Tableau Preparation Queries</a:t>
            </a:r>
            <a:endParaRPr/>
          </a:p>
        </p:txBody>
      </p:sp>
      <p:sp>
        <p:nvSpPr>
          <p:cNvPr id="464" name="Google Shape;464;p32"/>
          <p:cNvSpPr txBox="1"/>
          <p:nvPr/>
        </p:nvSpPr>
        <p:spPr>
          <a:xfrm>
            <a:off x="656048" y="1415423"/>
            <a:ext cx="3777541" cy="3694528"/>
          </a:xfrm>
          <a:prstGeom prst="rect">
            <a:avLst/>
          </a:prstGeom>
          <a:solidFill>
            <a:schemeClr val="lt1"/>
          </a:solidFill>
          <a:ln cap="flat" cmpd="sng" w="28575">
            <a:solidFill>
              <a:srgbClr val="404040"/>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None/>
            </a:pPr>
            <a:r>
              <a:rPr b="1" i="0" lang="en-US" sz="1125" u="none" cap="none" strike="noStrike">
                <a:solidFill>
                  <a:srgbClr val="000000"/>
                </a:solidFill>
                <a:latin typeface="Consolas"/>
                <a:ea typeface="Consolas"/>
                <a:cs typeface="Consolas"/>
                <a:sym typeface="Consolas"/>
              </a:rPr>
              <a:t>CREATE TABLE </a:t>
            </a:r>
            <a:r>
              <a:rPr b="0" i="0" lang="en-US" sz="1125" u="none" cap="none" strike="noStrike">
                <a:solidFill>
                  <a:srgbClr val="000000"/>
                </a:solidFill>
                <a:latin typeface="Consolas"/>
                <a:ea typeface="Consolas"/>
                <a:cs typeface="Consolas"/>
                <a:sym typeface="Consolas"/>
              </a:rPr>
              <a:t>`us_counties_fips_1` (</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125" u="none" cap="none" strike="noStrike">
                <a:solidFill>
                  <a:srgbClr val="000000"/>
                </a:solidFill>
                <a:latin typeface="Consolas"/>
                <a:ea typeface="Consolas"/>
                <a:cs typeface="Consolas"/>
                <a:sym typeface="Consolas"/>
              </a:rPr>
              <a:t>  `date` </a:t>
            </a:r>
            <a:r>
              <a:rPr b="1" i="0" lang="en-US" sz="1125" u="none" cap="none" strike="noStrike">
                <a:solidFill>
                  <a:srgbClr val="000000"/>
                </a:solidFill>
                <a:latin typeface="Consolas"/>
                <a:ea typeface="Consolas"/>
                <a:cs typeface="Consolas"/>
                <a:sym typeface="Consolas"/>
              </a:rPr>
              <a:t>datetime DEFAULT NULL</a:t>
            </a:r>
            <a:r>
              <a:rPr b="0" i="0" lang="en-US" sz="1125" u="none" cap="none" strike="noStrike">
                <a:solidFill>
                  <a:srgbClr val="000000"/>
                </a:solidFill>
                <a:latin typeface="Consolas"/>
                <a:ea typeface="Consolas"/>
                <a:cs typeface="Consolas"/>
                <a:sym typeface="Consolas"/>
              </a:rPr>
              <a:t>,</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125" u="none" cap="none" strike="noStrike">
                <a:solidFill>
                  <a:srgbClr val="000000"/>
                </a:solidFill>
                <a:latin typeface="Consolas"/>
                <a:ea typeface="Consolas"/>
                <a:cs typeface="Consolas"/>
                <a:sym typeface="Consolas"/>
              </a:rPr>
              <a:t>  `county` </a:t>
            </a:r>
            <a:r>
              <a:rPr b="1" i="0" lang="en-US" sz="1125" u="none" cap="none" strike="noStrike">
                <a:solidFill>
                  <a:srgbClr val="000000"/>
                </a:solidFill>
                <a:latin typeface="Consolas"/>
                <a:ea typeface="Consolas"/>
                <a:cs typeface="Consolas"/>
                <a:sym typeface="Consolas"/>
              </a:rPr>
              <a:t>text</a:t>
            </a:r>
            <a:r>
              <a:rPr b="0" i="0" lang="en-US" sz="1125" u="none" cap="none" strike="noStrike">
                <a:solidFill>
                  <a:srgbClr val="000000"/>
                </a:solidFill>
                <a:latin typeface="Consolas"/>
                <a:ea typeface="Consolas"/>
                <a:cs typeface="Consolas"/>
                <a:sym typeface="Consolas"/>
              </a:rPr>
              <a:t>,</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125" u="none" cap="none" strike="noStrike">
                <a:solidFill>
                  <a:srgbClr val="000000"/>
                </a:solidFill>
                <a:latin typeface="Consolas"/>
                <a:ea typeface="Consolas"/>
                <a:cs typeface="Consolas"/>
                <a:sym typeface="Consolas"/>
              </a:rPr>
              <a:t>  `state` </a:t>
            </a:r>
            <a:r>
              <a:rPr b="1" i="0" lang="en-US" sz="1125" u="none" cap="none" strike="noStrike">
                <a:solidFill>
                  <a:srgbClr val="000000"/>
                </a:solidFill>
                <a:latin typeface="Consolas"/>
                <a:ea typeface="Consolas"/>
                <a:cs typeface="Consolas"/>
                <a:sym typeface="Consolas"/>
              </a:rPr>
              <a:t>text</a:t>
            </a:r>
            <a:r>
              <a:rPr b="0" i="0" lang="en-US" sz="1125" u="none" cap="none" strike="noStrike">
                <a:solidFill>
                  <a:srgbClr val="000000"/>
                </a:solidFill>
                <a:latin typeface="Consolas"/>
                <a:ea typeface="Consolas"/>
                <a:cs typeface="Consolas"/>
                <a:sym typeface="Consolas"/>
              </a:rPr>
              <a:t>,</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125" u="none" cap="none" strike="noStrike">
                <a:solidFill>
                  <a:srgbClr val="000000"/>
                </a:solidFill>
                <a:latin typeface="Consolas"/>
                <a:ea typeface="Consolas"/>
                <a:cs typeface="Consolas"/>
                <a:sym typeface="Consolas"/>
              </a:rPr>
              <a:t>  `fips` </a:t>
            </a:r>
            <a:r>
              <a:rPr b="1" i="0" lang="en-US" sz="1125" u="none" cap="none" strike="noStrike">
                <a:solidFill>
                  <a:srgbClr val="000000"/>
                </a:solidFill>
                <a:latin typeface="Consolas"/>
                <a:ea typeface="Consolas"/>
                <a:cs typeface="Consolas"/>
                <a:sym typeface="Consolas"/>
              </a:rPr>
              <a:t>text</a:t>
            </a:r>
            <a:r>
              <a:rPr b="0" i="0" lang="en-US" sz="1125" u="none" cap="none" strike="noStrike">
                <a:solidFill>
                  <a:srgbClr val="000000"/>
                </a:solidFill>
                <a:latin typeface="Consolas"/>
                <a:ea typeface="Consolas"/>
                <a:cs typeface="Consolas"/>
                <a:sym typeface="Consolas"/>
              </a:rPr>
              <a:t>,</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125" u="none" cap="none" strike="noStrike">
                <a:solidFill>
                  <a:srgbClr val="000000"/>
                </a:solidFill>
                <a:latin typeface="Consolas"/>
                <a:ea typeface="Consolas"/>
                <a:cs typeface="Consolas"/>
                <a:sym typeface="Consolas"/>
              </a:rPr>
              <a:t>  `cases` </a:t>
            </a:r>
            <a:r>
              <a:rPr b="1" i="0" lang="en-US" sz="1125" u="none" cap="none" strike="noStrike">
                <a:solidFill>
                  <a:srgbClr val="000000"/>
                </a:solidFill>
                <a:latin typeface="Consolas"/>
                <a:ea typeface="Consolas"/>
                <a:cs typeface="Consolas"/>
                <a:sym typeface="Consolas"/>
              </a:rPr>
              <a:t>int(11) DEFAULT NULL</a:t>
            </a:r>
            <a:r>
              <a:rPr b="0" i="0" lang="en-US" sz="1125" u="none" cap="none" strike="noStrike">
                <a:solidFill>
                  <a:srgbClr val="000000"/>
                </a:solidFill>
                <a:latin typeface="Consolas"/>
                <a:ea typeface="Consolas"/>
                <a:cs typeface="Consolas"/>
                <a:sym typeface="Consolas"/>
              </a:rPr>
              <a:t>,</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125" u="none" cap="none" strike="noStrike">
                <a:solidFill>
                  <a:srgbClr val="000000"/>
                </a:solidFill>
                <a:latin typeface="Consolas"/>
                <a:ea typeface="Consolas"/>
                <a:cs typeface="Consolas"/>
                <a:sym typeface="Consolas"/>
              </a:rPr>
              <a:t>  `deaths` </a:t>
            </a:r>
            <a:r>
              <a:rPr b="1" i="0" lang="en-US" sz="1125" u="none" cap="none" strike="noStrike">
                <a:solidFill>
                  <a:srgbClr val="000000"/>
                </a:solidFill>
                <a:latin typeface="Consolas"/>
                <a:ea typeface="Consolas"/>
                <a:cs typeface="Consolas"/>
                <a:sym typeface="Consolas"/>
              </a:rPr>
              <a:t>int(11) DEFAULT NULL</a:t>
            </a:r>
            <a:endParaRPr b="1"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125" u="none" cap="none" strike="noStrike">
                <a:solidFill>
                  <a:srgbClr val="000000"/>
                </a:solidFill>
                <a:latin typeface="Consolas"/>
                <a:ea typeface="Consolas"/>
                <a:cs typeface="Consolas"/>
                <a:sym typeface="Consolas"/>
              </a:rPr>
              <a:t>) ;</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687" u="none" cap="none" strike="noStrike">
                <a:solidFill>
                  <a:srgbClr val="000000"/>
                </a:solidFill>
                <a:latin typeface="Consolas"/>
                <a:ea typeface="Consolas"/>
                <a:cs typeface="Consolas"/>
                <a:sym typeface="Consolas"/>
              </a:rPr>
            </a:br>
            <a:r>
              <a:rPr b="1" i="0" lang="en-US" sz="1125" u="none" cap="none" strike="noStrike">
                <a:solidFill>
                  <a:srgbClr val="000000"/>
                </a:solidFill>
                <a:latin typeface="Consolas"/>
                <a:ea typeface="Consolas"/>
                <a:cs typeface="Consolas"/>
                <a:sym typeface="Consolas"/>
              </a:rPr>
              <a:t>insert into</a:t>
            </a:r>
            <a:r>
              <a:rPr b="0" i="0" lang="en-US" sz="1125" u="none" cap="none" strike="noStrike">
                <a:solidFill>
                  <a:srgbClr val="000000"/>
                </a:solidFill>
                <a:latin typeface="Consolas"/>
                <a:ea typeface="Consolas"/>
                <a:cs typeface="Consolas"/>
                <a:sym typeface="Consolas"/>
              </a:rPr>
              <a:t> us_counties_fips_1</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125" u="none" cap="none" strike="noStrike">
                <a:solidFill>
                  <a:srgbClr val="000000"/>
                </a:solidFill>
                <a:latin typeface="Consolas"/>
                <a:ea typeface="Consolas"/>
                <a:cs typeface="Consolas"/>
                <a:sym typeface="Consolas"/>
              </a:rPr>
              <a:t>select </a:t>
            </a:r>
            <a:r>
              <a:rPr b="0" i="0" lang="en-US" sz="1125" u="none" cap="none" strike="noStrike">
                <a:solidFill>
                  <a:srgbClr val="000000"/>
                </a:solidFill>
                <a:latin typeface="Consolas"/>
                <a:ea typeface="Consolas"/>
                <a:cs typeface="Consolas"/>
                <a:sym typeface="Consolas"/>
              </a:rPr>
              <a:t>* </a:t>
            </a:r>
            <a:r>
              <a:rPr b="1" i="0" lang="en-US" sz="1125" u="none" cap="none" strike="noStrike">
                <a:solidFill>
                  <a:srgbClr val="000000"/>
                </a:solidFill>
                <a:latin typeface="Consolas"/>
                <a:ea typeface="Consolas"/>
                <a:cs typeface="Consolas"/>
                <a:sym typeface="Consolas"/>
              </a:rPr>
              <a:t>from </a:t>
            </a:r>
            <a:r>
              <a:rPr b="0" i="0" lang="en-US" sz="1125" u="none" cap="none" strike="noStrike">
                <a:solidFill>
                  <a:srgbClr val="000000"/>
                </a:solidFill>
                <a:latin typeface="Consolas"/>
                <a:ea typeface="Consolas"/>
                <a:cs typeface="Consolas"/>
                <a:sym typeface="Consolas"/>
              </a:rPr>
              <a:t>us_counties;</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687" u="none" cap="none" strike="noStrike">
                <a:solidFill>
                  <a:srgbClr val="000000"/>
                </a:solidFill>
                <a:latin typeface="Consolas"/>
                <a:ea typeface="Consolas"/>
                <a:cs typeface="Consolas"/>
                <a:sym typeface="Consolas"/>
              </a:rPr>
            </a:br>
            <a:r>
              <a:rPr b="1" i="0" lang="en-US" sz="1125" u="none" cap="none" strike="noStrike">
                <a:solidFill>
                  <a:srgbClr val="000000"/>
                </a:solidFill>
                <a:latin typeface="Consolas"/>
                <a:ea typeface="Consolas"/>
                <a:cs typeface="Consolas"/>
                <a:sym typeface="Consolas"/>
              </a:rPr>
              <a:t>set </a:t>
            </a:r>
            <a:r>
              <a:rPr b="0" i="0" lang="en-US" sz="1125" u="none" cap="none" strike="noStrike">
                <a:solidFill>
                  <a:srgbClr val="000000"/>
                </a:solidFill>
                <a:latin typeface="Consolas"/>
                <a:ea typeface="Consolas"/>
                <a:cs typeface="Consolas"/>
                <a:sym typeface="Consolas"/>
              </a:rPr>
              <a:t>sql_safe_updates = 0;</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125" u="none" cap="none" strike="noStrike">
                <a:solidFill>
                  <a:srgbClr val="000000"/>
                </a:solidFill>
                <a:latin typeface="Consolas"/>
                <a:ea typeface="Consolas"/>
                <a:cs typeface="Consolas"/>
                <a:sym typeface="Consolas"/>
              </a:rPr>
              <a:t>update</a:t>
            </a:r>
            <a:r>
              <a:rPr b="0" i="0" lang="en-US" sz="1125" u="none" cap="none" strike="noStrike">
                <a:solidFill>
                  <a:srgbClr val="000000"/>
                </a:solidFill>
                <a:latin typeface="Consolas"/>
                <a:ea typeface="Consolas"/>
                <a:cs typeface="Consolas"/>
                <a:sym typeface="Consolas"/>
              </a:rPr>
              <a:t> us_counties_fips_1 </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125" u="none" cap="none" strike="noStrike">
                <a:solidFill>
                  <a:srgbClr val="000000"/>
                </a:solidFill>
                <a:latin typeface="Consolas"/>
                <a:ea typeface="Consolas"/>
                <a:cs typeface="Consolas"/>
                <a:sym typeface="Consolas"/>
              </a:rPr>
              <a:t>set</a:t>
            </a:r>
            <a:r>
              <a:rPr b="0" i="0" lang="en-US" sz="1125" u="none" cap="none" strike="noStrike">
                <a:solidFill>
                  <a:srgbClr val="000000"/>
                </a:solidFill>
                <a:latin typeface="Consolas"/>
                <a:ea typeface="Consolas"/>
                <a:cs typeface="Consolas"/>
                <a:sym typeface="Consolas"/>
              </a:rPr>
              <a:t> fips = concat(0,fips) </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125" u="none" cap="none" strike="noStrike">
                <a:solidFill>
                  <a:srgbClr val="000000"/>
                </a:solidFill>
                <a:latin typeface="Consolas"/>
                <a:ea typeface="Consolas"/>
                <a:cs typeface="Consolas"/>
                <a:sym typeface="Consolas"/>
              </a:rPr>
              <a:t>where </a:t>
            </a:r>
            <a:r>
              <a:rPr b="0" i="0" lang="en-US" sz="1125" u="none" cap="none" strike="noStrike">
                <a:solidFill>
                  <a:srgbClr val="000000"/>
                </a:solidFill>
                <a:latin typeface="Consolas"/>
                <a:ea typeface="Consolas"/>
                <a:cs typeface="Consolas"/>
                <a:sym typeface="Consolas"/>
              </a:rPr>
              <a:t>fips like '____';</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687" u="none" cap="none" strike="noStrike">
                <a:solidFill>
                  <a:srgbClr val="000000"/>
                </a:solidFill>
                <a:latin typeface="Consolas"/>
                <a:ea typeface="Consolas"/>
                <a:cs typeface="Consolas"/>
                <a:sym typeface="Consolas"/>
              </a:rPr>
            </a:br>
            <a:r>
              <a:rPr b="1" i="0" lang="en-US" sz="1125" u="none" cap="none" strike="noStrike">
                <a:solidFill>
                  <a:srgbClr val="000000"/>
                </a:solidFill>
                <a:latin typeface="Consolas"/>
                <a:ea typeface="Consolas"/>
                <a:cs typeface="Consolas"/>
                <a:sym typeface="Consolas"/>
              </a:rPr>
              <a:t>insert into</a:t>
            </a:r>
            <a:r>
              <a:rPr b="0" i="0" lang="en-US" sz="1125" u="none" cap="none" strike="noStrike">
                <a:solidFill>
                  <a:srgbClr val="000000"/>
                </a:solidFill>
                <a:latin typeface="Consolas"/>
                <a:ea typeface="Consolas"/>
                <a:cs typeface="Consolas"/>
                <a:sym typeface="Consolas"/>
              </a:rPr>
              <a:t> us_counties_fips</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125" u="none" cap="none" strike="noStrike">
                <a:solidFill>
                  <a:srgbClr val="000000"/>
                </a:solidFill>
                <a:latin typeface="Consolas"/>
                <a:ea typeface="Consolas"/>
                <a:cs typeface="Consolas"/>
                <a:sym typeface="Consolas"/>
              </a:rPr>
              <a:t>select</a:t>
            </a:r>
            <a:r>
              <a:rPr b="0" i="0" lang="en-US" sz="1125" u="none" cap="none" strike="noStrike">
                <a:solidFill>
                  <a:srgbClr val="000000"/>
                </a:solidFill>
                <a:latin typeface="Consolas"/>
                <a:ea typeface="Consolas"/>
                <a:cs typeface="Consolas"/>
                <a:sym typeface="Consolas"/>
              </a:rPr>
              <a:t> * </a:t>
            </a:r>
            <a:r>
              <a:rPr b="1" i="0" lang="en-US" sz="1125" u="none" cap="none" strike="noStrike">
                <a:solidFill>
                  <a:srgbClr val="000000"/>
                </a:solidFill>
                <a:latin typeface="Consolas"/>
                <a:ea typeface="Consolas"/>
                <a:cs typeface="Consolas"/>
                <a:sym typeface="Consolas"/>
              </a:rPr>
              <a:t>from </a:t>
            </a:r>
            <a:r>
              <a:rPr b="0" i="0" lang="en-US" sz="1125" u="none" cap="none" strike="noStrike">
                <a:solidFill>
                  <a:srgbClr val="000000"/>
                </a:solidFill>
                <a:latin typeface="Consolas"/>
                <a:ea typeface="Consolas"/>
                <a:cs typeface="Consolas"/>
                <a:sym typeface="Consolas"/>
              </a:rPr>
              <a:t>us_counties;</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687" u="none" cap="none" strike="noStrike">
                <a:solidFill>
                  <a:srgbClr val="000000"/>
                </a:solidFill>
                <a:latin typeface="Consolas"/>
                <a:ea typeface="Consolas"/>
                <a:cs typeface="Consolas"/>
                <a:sym typeface="Consolas"/>
              </a:rPr>
            </a:br>
            <a:r>
              <a:rPr b="1" i="0" lang="en-US" sz="1125" u="none" cap="none" strike="noStrike">
                <a:solidFill>
                  <a:srgbClr val="000000"/>
                </a:solidFill>
                <a:latin typeface="Consolas"/>
                <a:ea typeface="Consolas"/>
                <a:cs typeface="Consolas"/>
                <a:sym typeface="Consolas"/>
              </a:rPr>
              <a:t>set</a:t>
            </a:r>
            <a:r>
              <a:rPr b="0" i="0" lang="en-US" sz="1125" u="none" cap="none" strike="noStrike">
                <a:solidFill>
                  <a:srgbClr val="000000"/>
                </a:solidFill>
                <a:latin typeface="Consolas"/>
                <a:ea typeface="Consolas"/>
                <a:cs typeface="Consolas"/>
                <a:sym typeface="Consolas"/>
              </a:rPr>
              <a:t> sql_safe_updates = 0;</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125" u="none" cap="none" strike="noStrike">
                <a:solidFill>
                  <a:srgbClr val="000000"/>
                </a:solidFill>
                <a:latin typeface="Consolas"/>
                <a:ea typeface="Consolas"/>
                <a:cs typeface="Consolas"/>
                <a:sym typeface="Consolas"/>
              </a:rPr>
              <a:t>update</a:t>
            </a:r>
            <a:r>
              <a:rPr b="0" i="0" lang="en-US" sz="1125" u="none" cap="none" strike="noStrike">
                <a:solidFill>
                  <a:srgbClr val="000000"/>
                </a:solidFill>
                <a:latin typeface="Consolas"/>
                <a:ea typeface="Consolas"/>
                <a:cs typeface="Consolas"/>
                <a:sym typeface="Consolas"/>
              </a:rPr>
              <a:t> us_counties_fips </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125" u="none" cap="none" strike="noStrike">
                <a:solidFill>
                  <a:srgbClr val="000000"/>
                </a:solidFill>
                <a:latin typeface="Consolas"/>
                <a:ea typeface="Consolas"/>
                <a:cs typeface="Consolas"/>
                <a:sym typeface="Consolas"/>
              </a:rPr>
              <a:t>set</a:t>
            </a:r>
            <a:r>
              <a:rPr b="0" i="0" lang="en-US" sz="1125" u="none" cap="none" strike="noStrike">
                <a:solidFill>
                  <a:srgbClr val="000000"/>
                </a:solidFill>
                <a:latin typeface="Consolas"/>
                <a:ea typeface="Consolas"/>
                <a:cs typeface="Consolas"/>
                <a:sym typeface="Consolas"/>
              </a:rPr>
              <a:t> fips = concat(0,fips) </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125" u="none" cap="none" strike="noStrike">
                <a:solidFill>
                  <a:srgbClr val="000000"/>
                </a:solidFill>
                <a:latin typeface="Consolas"/>
                <a:ea typeface="Consolas"/>
                <a:cs typeface="Consolas"/>
                <a:sym typeface="Consolas"/>
              </a:rPr>
              <a:t>where</a:t>
            </a:r>
            <a:r>
              <a:rPr b="0" i="0" lang="en-US" sz="1125" u="none" cap="none" strike="noStrike">
                <a:solidFill>
                  <a:srgbClr val="000000"/>
                </a:solidFill>
                <a:latin typeface="Consolas"/>
                <a:ea typeface="Consolas"/>
                <a:cs typeface="Consolas"/>
                <a:sym typeface="Consolas"/>
              </a:rPr>
              <a:t> fips like '____';</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687" u="none" cap="none" strike="noStrike">
                <a:solidFill>
                  <a:srgbClr val="000000"/>
                </a:solidFill>
                <a:latin typeface="Consolas"/>
                <a:ea typeface="Consolas"/>
                <a:cs typeface="Consolas"/>
                <a:sym typeface="Consolas"/>
              </a:rPr>
            </a:br>
            <a:r>
              <a:rPr b="1" i="0" lang="en-US" sz="1125" u="none" cap="none" strike="noStrike">
                <a:solidFill>
                  <a:srgbClr val="000000"/>
                </a:solidFill>
                <a:latin typeface="Consolas"/>
                <a:ea typeface="Consolas"/>
                <a:cs typeface="Consolas"/>
                <a:sym typeface="Consolas"/>
              </a:rPr>
              <a:t>select</a:t>
            </a:r>
            <a:r>
              <a:rPr b="0" i="0" lang="en-US" sz="1125" u="none" cap="none" strike="noStrike">
                <a:solidFill>
                  <a:srgbClr val="000000"/>
                </a:solidFill>
                <a:latin typeface="Consolas"/>
                <a:ea typeface="Consolas"/>
                <a:cs typeface="Consolas"/>
                <a:sym typeface="Consolas"/>
              </a:rPr>
              <a:t> * </a:t>
            </a:r>
            <a:r>
              <a:rPr b="1" i="0" lang="en-US" sz="1125" u="none" cap="none" strike="noStrike">
                <a:solidFill>
                  <a:srgbClr val="000000"/>
                </a:solidFill>
                <a:latin typeface="Consolas"/>
                <a:ea typeface="Consolas"/>
                <a:cs typeface="Consolas"/>
                <a:sym typeface="Consolas"/>
              </a:rPr>
              <a:t>from</a:t>
            </a:r>
            <a:r>
              <a:rPr b="0" i="0" lang="en-US" sz="1125" u="none" cap="none" strike="noStrike">
                <a:solidFill>
                  <a:srgbClr val="000000"/>
                </a:solidFill>
                <a:latin typeface="Consolas"/>
                <a:ea typeface="Consolas"/>
                <a:cs typeface="Consolas"/>
                <a:sym typeface="Consolas"/>
              </a:rPr>
              <a:t> us_counties_fips_1; </a:t>
            </a:r>
            <a:endParaRPr b="0" i="0" sz="687"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687" u="none" cap="none" strike="noStrike">
                <a:solidFill>
                  <a:srgbClr val="000000"/>
                </a:solidFill>
                <a:latin typeface="Arial"/>
                <a:ea typeface="Arial"/>
                <a:cs typeface="Arial"/>
                <a:sym typeface="Arial"/>
              </a:rPr>
            </a:br>
            <a:endParaRPr b="0" i="0" sz="625" u="none" cap="none" strike="noStrike">
              <a:solidFill>
                <a:srgbClr val="000000"/>
              </a:solidFill>
              <a:latin typeface="Consolas"/>
              <a:ea typeface="Consolas"/>
              <a:cs typeface="Consolas"/>
              <a:sym typeface="Consolas"/>
            </a:endParaRPr>
          </a:p>
        </p:txBody>
      </p:sp>
      <p:sp>
        <p:nvSpPr>
          <p:cNvPr id="465" name="Google Shape;465;p32"/>
          <p:cNvSpPr txBox="1"/>
          <p:nvPr/>
        </p:nvSpPr>
        <p:spPr>
          <a:xfrm>
            <a:off x="4759381" y="1415423"/>
            <a:ext cx="3777541" cy="3694528"/>
          </a:xfrm>
          <a:prstGeom prst="rect">
            <a:avLst/>
          </a:prstGeom>
          <a:solidFill>
            <a:schemeClr val="lt1"/>
          </a:solidFill>
          <a:ln cap="flat" cmpd="sng" w="28575">
            <a:solidFill>
              <a:srgbClr val="404040"/>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None/>
            </a:pPr>
            <a:r>
              <a:rPr b="1" i="0" lang="en-US" sz="1260" u="none" cap="none" strike="noStrike">
                <a:solidFill>
                  <a:srgbClr val="000000"/>
                </a:solidFill>
                <a:latin typeface="Consolas"/>
                <a:ea typeface="Consolas"/>
                <a:cs typeface="Consolas"/>
                <a:sym typeface="Consolas"/>
              </a:rPr>
              <a:t>CREATE TABLE </a:t>
            </a:r>
            <a:r>
              <a:rPr b="0" i="0" lang="en-US" sz="1260" u="none" cap="none" strike="noStrike">
                <a:solidFill>
                  <a:srgbClr val="000000"/>
                </a:solidFill>
                <a:latin typeface="Consolas"/>
                <a:ea typeface="Consolas"/>
                <a:cs typeface="Consolas"/>
                <a:sym typeface="Consolas"/>
              </a:rPr>
              <a:t>`mask_use_by_county_fips` (</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260" u="none" cap="none" strike="noStrike">
                <a:solidFill>
                  <a:srgbClr val="000000"/>
                </a:solidFill>
                <a:latin typeface="Consolas"/>
                <a:ea typeface="Consolas"/>
                <a:cs typeface="Consolas"/>
                <a:sym typeface="Consolas"/>
              </a:rPr>
              <a:t>  `COUNTYFP` </a:t>
            </a:r>
            <a:r>
              <a:rPr b="1" i="0" lang="en-US" sz="1260" u="none" cap="none" strike="noStrike">
                <a:solidFill>
                  <a:srgbClr val="000000"/>
                </a:solidFill>
                <a:latin typeface="Consolas"/>
                <a:ea typeface="Consolas"/>
                <a:cs typeface="Consolas"/>
                <a:sym typeface="Consolas"/>
              </a:rPr>
              <a:t>text</a:t>
            </a:r>
            <a:r>
              <a:rPr b="0" i="0" lang="en-US" sz="1260" u="none" cap="none" strike="noStrike">
                <a:solidFill>
                  <a:srgbClr val="000000"/>
                </a:solidFill>
                <a:latin typeface="Consolas"/>
                <a:ea typeface="Consolas"/>
                <a:cs typeface="Consolas"/>
                <a:sym typeface="Consolas"/>
              </a:rPr>
              <a:t>,</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260" u="none" cap="none" strike="noStrike">
                <a:solidFill>
                  <a:srgbClr val="000000"/>
                </a:solidFill>
                <a:latin typeface="Consolas"/>
                <a:ea typeface="Consolas"/>
                <a:cs typeface="Consolas"/>
                <a:sym typeface="Consolas"/>
              </a:rPr>
              <a:t>  `NEVER` </a:t>
            </a:r>
            <a:r>
              <a:rPr b="1" i="0" lang="en-US" sz="1260" u="none" cap="none" strike="noStrike">
                <a:solidFill>
                  <a:srgbClr val="000000"/>
                </a:solidFill>
                <a:latin typeface="Consolas"/>
                <a:ea typeface="Consolas"/>
                <a:cs typeface="Consolas"/>
                <a:sym typeface="Consolas"/>
              </a:rPr>
              <a:t>double DEFAULT NULL</a:t>
            </a:r>
            <a:r>
              <a:rPr b="0" i="0" lang="en-US" sz="1260" u="none" cap="none" strike="noStrike">
                <a:solidFill>
                  <a:srgbClr val="000000"/>
                </a:solidFill>
                <a:latin typeface="Consolas"/>
                <a:ea typeface="Consolas"/>
                <a:cs typeface="Consolas"/>
                <a:sym typeface="Consolas"/>
              </a:rPr>
              <a:t>,</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260" u="none" cap="none" strike="noStrike">
                <a:solidFill>
                  <a:srgbClr val="000000"/>
                </a:solidFill>
                <a:latin typeface="Consolas"/>
                <a:ea typeface="Consolas"/>
                <a:cs typeface="Consolas"/>
                <a:sym typeface="Consolas"/>
              </a:rPr>
              <a:t>  `RARELY` </a:t>
            </a:r>
            <a:r>
              <a:rPr b="1" i="0" lang="en-US" sz="1260" u="none" cap="none" strike="noStrike">
                <a:solidFill>
                  <a:srgbClr val="000000"/>
                </a:solidFill>
                <a:latin typeface="Consolas"/>
                <a:ea typeface="Consolas"/>
                <a:cs typeface="Consolas"/>
                <a:sym typeface="Consolas"/>
              </a:rPr>
              <a:t>double DEFAULT NULL</a:t>
            </a:r>
            <a:r>
              <a:rPr b="0" i="0" lang="en-US" sz="1260" u="none" cap="none" strike="noStrike">
                <a:solidFill>
                  <a:srgbClr val="000000"/>
                </a:solidFill>
                <a:latin typeface="Consolas"/>
                <a:ea typeface="Consolas"/>
                <a:cs typeface="Consolas"/>
                <a:sym typeface="Consolas"/>
              </a:rPr>
              <a:t>,</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260" u="none" cap="none" strike="noStrike">
                <a:solidFill>
                  <a:srgbClr val="000000"/>
                </a:solidFill>
                <a:latin typeface="Consolas"/>
                <a:ea typeface="Consolas"/>
                <a:cs typeface="Consolas"/>
                <a:sym typeface="Consolas"/>
              </a:rPr>
              <a:t>  `SOMETIMES` </a:t>
            </a:r>
            <a:r>
              <a:rPr b="1" i="0" lang="en-US" sz="1260" u="none" cap="none" strike="noStrike">
                <a:solidFill>
                  <a:srgbClr val="000000"/>
                </a:solidFill>
                <a:latin typeface="Consolas"/>
                <a:ea typeface="Consolas"/>
                <a:cs typeface="Consolas"/>
                <a:sym typeface="Consolas"/>
              </a:rPr>
              <a:t>double DEFAULT NULL</a:t>
            </a:r>
            <a:r>
              <a:rPr b="0" i="0" lang="en-US" sz="1260" u="none" cap="none" strike="noStrike">
                <a:solidFill>
                  <a:srgbClr val="000000"/>
                </a:solidFill>
                <a:latin typeface="Consolas"/>
                <a:ea typeface="Consolas"/>
                <a:cs typeface="Consolas"/>
                <a:sym typeface="Consolas"/>
              </a:rPr>
              <a:t>,</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260" u="none" cap="none" strike="noStrike">
                <a:solidFill>
                  <a:srgbClr val="000000"/>
                </a:solidFill>
                <a:latin typeface="Consolas"/>
                <a:ea typeface="Consolas"/>
                <a:cs typeface="Consolas"/>
                <a:sym typeface="Consolas"/>
              </a:rPr>
              <a:t>  `FREQUENTLY` </a:t>
            </a:r>
            <a:r>
              <a:rPr b="1" i="0" lang="en-US" sz="1260" u="none" cap="none" strike="noStrike">
                <a:solidFill>
                  <a:srgbClr val="000000"/>
                </a:solidFill>
                <a:latin typeface="Consolas"/>
                <a:ea typeface="Consolas"/>
                <a:cs typeface="Consolas"/>
                <a:sym typeface="Consolas"/>
              </a:rPr>
              <a:t>double DEFAULT NULL</a:t>
            </a:r>
            <a:r>
              <a:rPr b="0" i="0" lang="en-US" sz="1260" u="none" cap="none" strike="noStrike">
                <a:solidFill>
                  <a:srgbClr val="000000"/>
                </a:solidFill>
                <a:latin typeface="Consolas"/>
                <a:ea typeface="Consolas"/>
                <a:cs typeface="Consolas"/>
                <a:sym typeface="Consolas"/>
              </a:rPr>
              <a:t>,</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260" u="none" cap="none" strike="noStrike">
                <a:solidFill>
                  <a:srgbClr val="000000"/>
                </a:solidFill>
                <a:latin typeface="Consolas"/>
                <a:ea typeface="Consolas"/>
                <a:cs typeface="Consolas"/>
                <a:sym typeface="Consolas"/>
              </a:rPr>
              <a:t>  `ALWAYS` </a:t>
            </a:r>
            <a:r>
              <a:rPr b="1" i="0" lang="en-US" sz="1260" u="none" cap="none" strike="noStrike">
                <a:solidFill>
                  <a:srgbClr val="000000"/>
                </a:solidFill>
                <a:latin typeface="Consolas"/>
                <a:ea typeface="Consolas"/>
                <a:cs typeface="Consolas"/>
                <a:sym typeface="Consolas"/>
              </a:rPr>
              <a:t>double DEFAULT NULL</a:t>
            </a:r>
            <a:endParaRPr b="1"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0" i="0" lang="en-US" sz="1260" u="none" cap="none" strike="noStrike">
                <a:solidFill>
                  <a:srgbClr val="000000"/>
                </a:solidFill>
                <a:latin typeface="Consolas"/>
                <a:ea typeface="Consolas"/>
                <a:cs typeface="Consolas"/>
                <a:sym typeface="Consolas"/>
              </a:rPr>
              <a:t>) ;</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1679" u="none" cap="none" strike="noStrike">
                <a:solidFill>
                  <a:srgbClr val="000000"/>
                </a:solidFill>
                <a:latin typeface="Consolas"/>
                <a:ea typeface="Consolas"/>
                <a:cs typeface="Consolas"/>
                <a:sym typeface="Consolas"/>
              </a:rPr>
            </a:br>
            <a:r>
              <a:rPr b="1" i="0" lang="en-US" sz="1260" u="none" cap="none" strike="noStrike">
                <a:solidFill>
                  <a:srgbClr val="000000"/>
                </a:solidFill>
                <a:latin typeface="Consolas"/>
                <a:ea typeface="Consolas"/>
                <a:cs typeface="Consolas"/>
                <a:sym typeface="Consolas"/>
              </a:rPr>
              <a:t>insert into</a:t>
            </a:r>
            <a:r>
              <a:rPr b="0" i="0" lang="en-US" sz="1260" u="none" cap="none" strike="noStrike">
                <a:solidFill>
                  <a:srgbClr val="000000"/>
                </a:solidFill>
                <a:latin typeface="Consolas"/>
                <a:ea typeface="Consolas"/>
                <a:cs typeface="Consolas"/>
                <a:sym typeface="Consolas"/>
              </a:rPr>
              <a:t> mask_use_by_county_fips</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260" u="none" cap="none" strike="noStrike">
                <a:solidFill>
                  <a:srgbClr val="000000"/>
                </a:solidFill>
                <a:latin typeface="Consolas"/>
                <a:ea typeface="Consolas"/>
                <a:cs typeface="Consolas"/>
                <a:sym typeface="Consolas"/>
              </a:rPr>
              <a:t>select</a:t>
            </a:r>
            <a:r>
              <a:rPr b="0" i="0" lang="en-US" sz="1260" u="none" cap="none" strike="noStrike">
                <a:solidFill>
                  <a:srgbClr val="000000"/>
                </a:solidFill>
                <a:latin typeface="Consolas"/>
                <a:ea typeface="Consolas"/>
                <a:cs typeface="Consolas"/>
                <a:sym typeface="Consolas"/>
              </a:rPr>
              <a:t> * </a:t>
            </a:r>
            <a:r>
              <a:rPr b="1" i="0" lang="en-US" sz="1260" u="none" cap="none" strike="noStrike">
                <a:solidFill>
                  <a:srgbClr val="000000"/>
                </a:solidFill>
                <a:latin typeface="Consolas"/>
                <a:ea typeface="Consolas"/>
                <a:cs typeface="Consolas"/>
                <a:sym typeface="Consolas"/>
              </a:rPr>
              <a:t>from</a:t>
            </a:r>
            <a:r>
              <a:rPr b="0" i="0" lang="en-US" sz="1260" u="none" cap="none" strike="noStrike">
                <a:solidFill>
                  <a:srgbClr val="000000"/>
                </a:solidFill>
                <a:latin typeface="Consolas"/>
                <a:ea typeface="Consolas"/>
                <a:cs typeface="Consolas"/>
                <a:sym typeface="Consolas"/>
              </a:rPr>
              <a:t> mask_use_by_county;</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1679" u="none" cap="none" strike="noStrike">
                <a:solidFill>
                  <a:srgbClr val="000000"/>
                </a:solidFill>
                <a:latin typeface="Consolas"/>
                <a:ea typeface="Consolas"/>
                <a:cs typeface="Consolas"/>
                <a:sym typeface="Consolas"/>
              </a:rPr>
            </a:br>
            <a:r>
              <a:rPr b="1" i="0" lang="en-US" sz="1260" u="none" cap="none" strike="noStrike">
                <a:solidFill>
                  <a:srgbClr val="000000"/>
                </a:solidFill>
                <a:latin typeface="Consolas"/>
                <a:ea typeface="Consolas"/>
                <a:cs typeface="Consolas"/>
                <a:sym typeface="Consolas"/>
              </a:rPr>
              <a:t>set</a:t>
            </a:r>
            <a:r>
              <a:rPr b="0" i="0" lang="en-US" sz="1260" u="none" cap="none" strike="noStrike">
                <a:solidFill>
                  <a:srgbClr val="000000"/>
                </a:solidFill>
                <a:latin typeface="Consolas"/>
                <a:ea typeface="Consolas"/>
                <a:cs typeface="Consolas"/>
                <a:sym typeface="Consolas"/>
              </a:rPr>
              <a:t> sql_safe_updates = 0;</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260" u="none" cap="none" strike="noStrike">
                <a:solidFill>
                  <a:srgbClr val="000000"/>
                </a:solidFill>
                <a:latin typeface="Consolas"/>
                <a:ea typeface="Consolas"/>
                <a:cs typeface="Consolas"/>
                <a:sym typeface="Consolas"/>
              </a:rPr>
              <a:t>update</a:t>
            </a:r>
            <a:r>
              <a:rPr b="0" i="0" lang="en-US" sz="1260" u="none" cap="none" strike="noStrike">
                <a:solidFill>
                  <a:srgbClr val="000000"/>
                </a:solidFill>
                <a:latin typeface="Consolas"/>
                <a:ea typeface="Consolas"/>
                <a:cs typeface="Consolas"/>
                <a:sym typeface="Consolas"/>
              </a:rPr>
              <a:t> mask_use_by_county_fips </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260" u="none" cap="none" strike="noStrike">
                <a:solidFill>
                  <a:srgbClr val="000000"/>
                </a:solidFill>
                <a:latin typeface="Consolas"/>
                <a:ea typeface="Consolas"/>
                <a:cs typeface="Consolas"/>
                <a:sym typeface="Consolas"/>
              </a:rPr>
              <a:t>set</a:t>
            </a:r>
            <a:r>
              <a:rPr b="0" i="0" lang="en-US" sz="1260" u="none" cap="none" strike="noStrike">
                <a:solidFill>
                  <a:srgbClr val="000000"/>
                </a:solidFill>
                <a:latin typeface="Consolas"/>
                <a:ea typeface="Consolas"/>
                <a:cs typeface="Consolas"/>
                <a:sym typeface="Consolas"/>
              </a:rPr>
              <a:t> countyfp = concat(0,countyfp) </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r>
              <a:rPr b="1" i="0" lang="en-US" sz="1260" u="none" cap="none" strike="noStrike">
                <a:solidFill>
                  <a:srgbClr val="000000"/>
                </a:solidFill>
                <a:latin typeface="Consolas"/>
                <a:ea typeface="Consolas"/>
                <a:cs typeface="Consolas"/>
                <a:sym typeface="Consolas"/>
              </a:rPr>
              <a:t>where</a:t>
            </a:r>
            <a:r>
              <a:rPr b="0" i="0" lang="en-US" sz="1260" u="none" cap="none" strike="noStrike">
                <a:solidFill>
                  <a:srgbClr val="000000"/>
                </a:solidFill>
                <a:latin typeface="Consolas"/>
                <a:ea typeface="Consolas"/>
                <a:cs typeface="Consolas"/>
                <a:sym typeface="Consolas"/>
              </a:rPr>
              <a:t> countyfp like '____';</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1679" u="none" cap="none" strike="noStrike">
                <a:solidFill>
                  <a:srgbClr val="000000"/>
                </a:solidFill>
                <a:latin typeface="Consolas"/>
                <a:ea typeface="Consolas"/>
                <a:cs typeface="Consolas"/>
                <a:sym typeface="Consolas"/>
              </a:rPr>
            </a:br>
            <a:r>
              <a:rPr b="1" i="0" lang="en-US" sz="1260" u="none" cap="none" strike="noStrike">
                <a:solidFill>
                  <a:srgbClr val="000000"/>
                </a:solidFill>
                <a:latin typeface="Consolas"/>
                <a:ea typeface="Consolas"/>
                <a:cs typeface="Consolas"/>
                <a:sym typeface="Consolas"/>
              </a:rPr>
              <a:t>select</a:t>
            </a:r>
            <a:r>
              <a:rPr b="0" i="0" lang="en-US" sz="1260" u="none" cap="none" strike="noStrike">
                <a:solidFill>
                  <a:srgbClr val="000000"/>
                </a:solidFill>
                <a:latin typeface="Consolas"/>
                <a:ea typeface="Consolas"/>
                <a:cs typeface="Consolas"/>
                <a:sym typeface="Consolas"/>
              </a:rPr>
              <a:t> * </a:t>
            </a:r>
            <a:r>
              <a:rPr b="1" i="0" lang="en-US" sz="1260" u="none" cap="none" strike="noStrike">
                <a:solidFill>
                  <a:srgbClr val="000000"/>
                </a:solidFill>
                <a:latin typeface="Consolas"/>
                <a:ea typeface="Consolas"/>
                <a:cs typeface="Consolas"/>
                <a:sym typeface="Consolas"/>
              </a:rPr>
              <a:t>from</a:t>
            </a:r>
            <a:r>
              <a:rPr b="0" i="0" lang="en-US" sz="1260" u="none" cap="none" strike="noStrike">
                <a:solidFill>
                  <a:srgbClr val="000000"/>
                </a:solidFill>
                <a:latin typeface="Consolas"/>
                <a:ea typeface="Consolas"/>
                <a:cs typeface="Consolas"/>
                <a:sym typeface="Consolas"/>
              </a:rPr>
              <a:t> mask_use_by_county_fips;</a:t>
            </a:r>
            <a:endParaRPr b="0" i="0" sz="1679" u="none" cap="none" strike="noStrike">
              <a:solidFill>
                <a:srgbClr val="000000"/>
              </a:solidFill>
              <a:latin typeface="Consolas"/>
              <a:ea typeface="Consolas"/>
              <a:cs typeface="Consolas"/>
              <a:sym typeface="Consolas"/>
            </a:endParaRPr>
          </a:p>
          <a:p>
            <a:pPr indent="0" lvl="0" marL="0" marR="0" rtl="0" algn="l">
              <a:lnSpc>
                <a:spcPct val="80000"/>
              </a:lnSpc>
              <a:spcBef>
                <a:spcPts val="0"/>
              </a:spcBef>
              <a:spcAft>
                <a:spcPts val="0"/>
              </a:spcAft>
              <a:buNone/>
            </a:pPr>
            <a:br>
              <a:rPr b="0" i="0" lang="en-US" sz="1679" u="none" cap="none" strike="noStrike">
                <a:solidFill>
                  <a:srgbClr val="000000"/>
                </a:solidFill>
                <a:latin typeface="Arial"/>
                <a:ea typeface="Arial"/>
                <a:cs typeface="Arial"/>
                <a:sym typeface="Arial"/>
              </a:rPr>
            </a:br>
            <a:br>
              <a:rPr b="0" i="0" lang="en-US" sz="770" u="none" cap="none" strike="noStrike">
                <a:solidFill>
                  <a:srgbClr val="000000"/>
                </a:solidFill>
                <a:latin typeface="Arial"/>
                <a:ea typeface="Arial"/>
                <a:cs typeface="Arial"/>
                <a:sym typeface="Arial"/>
              </a:rPr>
            </a:br>
            <a:endParaRPr b="0" i="0" sz="700" u="none" cap="none" strike="noStrike">
              <a:solidFill>
                <a:srgbClr val="000000"/>
              </a:solidFill>
              <a:latin typeface="Consolas"/>
              <a:ea typeface="Consolas"/>
              <a:cs typeface="Consolas"/>
              <a:sym typeface="Consolas"/>
            </a:endParaRPr>
          </a:p>
        </p:txBody>
      </p:sp>
      <p:sp>
        <p:nvSpPr>
          <p:cNvPr id="466" name="Google Shape;466;p32"/>
          <p:cNvSpPr txBox="1"/>
          <p:nvPr/>
        </p:nvSpPr>
        <p:spPr>
          <a:xfrm>
            <a:off x="4710413" y="1072412"/>
            <a:ext cx="10679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RESULTS</a:t>
            </a:r>
            <a:endParaRPr/>
          </a:p>
        </p:txBody>
      </p:sp>
      <p:sp>
        <p:nvSpPr>
          <p:cNvPr id="467" name="Google Shape;467;p32"/>
          <p:cNvSpPr txBox="1"/>
          <p:nvPr/>
        </p:nvSpPr>
        <p:spPr>
          <a:xfrm>
            <a:off x="675365" y="1068003"/>
            <a:ext cx="9332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Gill Sans"/>
                <a:ea typeface="Gill Sans"/>
                <a:cs typeface="Gill Sans"/>
                <a:sym typeface="Gill Sans"/>
              </a:rPr>
              <a:t>QUERY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9"/>
          <p:cNvSpPr txBox="1"/>
          <p:nvPr>
            <p:ph idx="1" type="body"/>
          </p:nvPr>
        </p:nvSpPr>
        <p:spPr>
          <a:xfrm>
            <a:off x="240632" y="1152213"/>
            <a:ext cx="8520600" cy="98256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US" sz="1600"/>
              <a:t>California, Florida and Texas saw a record rise in COVID-19 cases and deaths:</a:t>
            </a:r>
            <a:r>
              <a:rPr lang="en-US" sz="1200"/>
              <a:t> Fatalities rise after surge in cases after mid-July. Consequently, coronavirus deaths jump in Florida, Texas and California. </a:t>
            </a:r>
            <a:endParaRPr/>
          </a:p>
          <a:p>
            <a:pPr indent="0" lvl="0" marL="0" rtl="0" algn="l">
              <a:lnSpc>
                <a:spcPct val="100000"/>
              </a:lnSpc>
              <a:spcBef>
                <a:spcPts val="0"/>
              </a:spcBef>
              <a:spcAft>
                <a:spcPts val="0"/>
              </a:spcAft>
              <a:buSzPts val="1800"/>
              <a:buNone/>
            </a:pPr>
            <a:r>
              <a:t/>
            </a:r>
            <a:endParaRPr b="1" sz="1200"/>
          </a:p>
        </p:txBody>
      </p:sp>
      <p:grpSp>
        <p:nvGrpSpPr>
          <p:cNvPr id="473" name="Google Shape;473;p9"/>
          <p:cNvGrpSpPr/>
          <p:nvPr/>
        </p:nvGrpSpPr>
        <p:grpSpPr>
          <a:xfrm>
            <a:off x="4464" y="33549"/>
            <a:ext cx="9135070" cy="310275"/>
            <a:chOff x="4464" y="0"/>
            <a:chExt cx="9135070" cy="310275"/>
          </a:xfrm>
        </p:grpSpPr>
        <p:sp>
          <p:nvSpPr>
            <p:cNvPr id="474" name="Google Shape;474;p9"/>
            <p:cNvSpPr/>
            <p:nvPr/>
          </p:nvSpPr>
          <p:spPr>
            <a:xfrm>
              <a:off x="4464" y="0"/>
              <a:ext cx="1384101" cy="310275"/>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9"/>
            <p:cNvSpPr txBox="1"/>
            <p:nvPr/>
          </p:nvSpPr>
          <p:spPr>
            <a:xfrm>
              <a:off x="4464" y="0"/>
              <a:ext cx="1306532" cy="310275"/>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476" name="Google Shape;476;p9"/>
            <p:cNvSpPr/>
            <p:nvPr/>
          </p:nvSpPr>
          <p:spPr>
            <a:xfrm>
              <a:off x="1111746"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9"/>
            <p:cNvSpPr txBox="1"/>
            <p:nvPr/>
          </p:nvSpPr>
          <p:spPr>
            <a:xfrm>
              <a:off x="1266884"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478" name="Google Shape;478;p9"/>
            <p:cNvSpPr/>
            <p:nvPr/>
          </p:nvSpPr>
          <p:spPr>
            <a:xfrm>
              <a:off x="2219027"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9"/>
            <p:cNvSpPr txBox="1"/>
            <p:nvPr/>
          </p:nvSpPr>
          <p:spPr>
            <a:xfrm>
              <a:off x="2374165"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480" name="Google Shape;480;p9"/>
            <p:cNvSpPr/>
            <p:nvPr/>
          </p:nvSpPr>
          <p:spPr>
            <a:xfrm>
              <a:off x="3326308"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9"/>
            <p:cNvSpPr txBox="1"/>
            <p:nvPr/>
          </p:nvSpPr>
          <p:spPr>
            <a:xfrm>
              <a:off x="3481446"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482" name="Google Shape;482;p9"/>
            <p:cNvSpPr/>
            <p:nvPr/>
          </p:nvSpPr>
          <p:spPr>
            <a:xfrm>
              <a:off x="4433589"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9"/>
            <p:cNvSpPr txBox="1"/>
            <p:nvPr/>
          </p:nvSpPr>
          <p:spPr>
            <a:xfrm>
              <a:off x="4588727"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484" name="Google Shape;484;p9"/>
            <p:cNvSpPr/>
            <p:nvPr/>
          </p:nvSpPr>
          <p:spPr>
            <a:xfrm>
              <a:off x="5540871"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9"/>
            <p:cNvSpPr txBox="1"/>
            <p:nvPr/>
          </p:nvSpPr>
          <p:spPr>
            <a:xfrm>
              <a:off x="5696009"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486" name="Google Shape;486;p9"/>
            <p:cNvSpPr/>
            <p:nvPr/>
          </p:nvSpPr>
          <p:spPr>
            <a:xfrm>
              <a:off x="6648152" y="0"/>
              <a:ext cx="1384101" cy="310275"/>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9"/>
            <p:cNvSpPr txBox="1"/>
            <p:nvPr/>
          </p:nvSpPr>
          <p:spPr>
            <a:xfrm>
              <a:off x="6803290"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488" name="Google Shape;488;p9"/>
            <p:cNvSpPr/>
            <p:nvPr/>
          </p:nvSpPr>
          <p:spPr>
            <a:xfrm>
              <a:off x="7755433"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9"/>
            <p:cNvSpPr txBox="1"/>
            <p:nvPr/>
          </p:nvSpPr>
          <p:spPr>
            <a:xfrm>
              <a:off x="7910571"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490" name="Google Shape;490;p9"/>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KEY TAKEAWAYS FROM THE TABLEAU VISUALIZATION</a:t>
            </a:r>
            <a:endParaRPr/>
          </a:p>
        </p:txBody>
      </p:sp>
      <p:pic>
        <p:nvPicPr>
          <p:cNvPr descr="Surgical mask with solid fill" id="491" name="Google Shape;491;p9"/>
          <p:cNvPicPr preferRelativeResize="0"/>
          <p:nvPr/>
        </p:nvPicPr>
        <p:blipFill rotWithShape="1">
          <a:blip r:embed="rId3">
            <a:alphaModFix/>
          </a:blip>
          <a:srcRect b="0" l="0" r="0" t="0"/>
          <a:stretch/>
        </p:blipFill>
        <p:spPr>
          <a:xfrm rot="-721588">
            <a:off x="7351167" y="2070935"/>
            <a:ext cx="1485239" cy="1485239"/>
          </a:xfrm>
          <a:prstGeom prst="rect">
            <a:avLst/>
          </a:prstGeom>
          <a:noFill/>
          <a:ln>
            <a:noFill/>
          </a:ln>
        </p:spPr>
      </p:pic>
      <p:sp>
        <p:nvSpPr>
          <p:cNvPr id="492" name="Google Shape;492;p9"/>
          <p:cNvSpPr txBox="1"/>
          <p:nvPr/>
        </p:nvSpPr>
        <p:spPr>
          <a:xfrm>
            <a:off x="240632" y="1893929"/>
            <a:ext cx="7200300" cy="169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262626"/>
                </a:solidFill>
                <a:latin typeface="Gill Sans"/>
                <a:ea typeface="Gill Sans"/>
                <a:cs typeface="Gill Sans"/>
                <a:sym typeface="Gill Sans"/>
              </a:rPr>
              <a:t>Mask use is related to Covid risk: </a:t>
            </a:r>
            <a:r>
              <a:rPr b="0" i="0" lang="en-US" sz="1200" u="none" cap="none" strike="noStrike">
                <a:solidFill>
                  <a:srgbClr val="262626"/>
                </a:solidFill>
                <a:latin typeface="Gill Sans"/>
                <a:ea typeface="Gill Sans"/>
                <a:cs typeface="Gill Sans"/>
                <a:sym typeface="Gill Sans"/>
              </a:rPr>
              <a:t>Places that have experienced a lot of coronavirus, with a few exceptions, show higher-than-usual rates of masking. </a:t>
            </a:r>
            <a:endParaRPr b="1" i="0" sz="1600" u="none" cap="none" strike="noStrike">
              <a:solidFill>
                <a:srgbClr val="262626"/>
              </a:solidFill>
              <a:latin typeface="Gill Sans"/>
              <a:ea typeface="Gill Sans"/>
              <a:cs typeface="Gill Sans"/>
              <a:sym typeface="Gill Sans"/>
            </a:endParaRPr>
          </a:p>
          <a:p>
            <a:pPr indent="0" lvl="0" marL="0" marR="0" rtl="0" algn="l">
              <a:lnSpc>
                <a:spcPct val="100000"/>
              </a:lnSpc>
              <a:spcBef>
                <a:spcPts val="1600"/>
              </a:spcBef>
              <a:spcAft>
                <a:spcPts val="0"/>
              </a:spcAft>
              <a:buClr>
                <a:schemeClr val="accent2"/>
              </a:buClr>
              <a:buSzPts val="1800"/>
              <a:buFont typeface="Arial"/>
              <a:buNone/>
            </a:pPr>
            <a:r>
              <a:rPr b="1" i="0" lang="en-US" sz="1600" u="none" cap="none" strike="noStrike">
                <a:solidFill>
                  <a:srgbClr val="262626"/>
                </a:solidFill>
                <a:latin typeface="Gill Sans"/>
                <a:ea typeface="Gill Sans"/>
                <a:cs typeface="Gill Sans"/>
                <a:sym typeface="Gill Sans"/>
              </a:rPr>
              <a:t>Overall Mask use is high: </a:t>
            </a:r>
            <a:r>
              <a:rPr b="0" i="0" lang="en-US" sz="1200" u="none" cap="none" strike="noStrike">
                <a:solidFill>
                  <a:srgbClr val="262626"/>
                </a:solidFill>
                <a:latin typeface="Gill Sans"/>
                <a:ea typeface="Gill Sans"/>
                <a:cs typeface="Gill Sans"/>
                <a:sym typeface="Gill Sans"/>
              </a:rPr>
              <a:t>Despite the state-level variations, based our the dataset that comes from a large number of interviews and surveys, the rates of self-reported mask use in the United States are high.</a:t>
            </a:r>
            <a:endParaRPr b="0" i="0" sz="1400" u="none" cap="none" strike="noStrike">
              <a:solidFill>
                <a:srgbClr val="000000"/>
              </a:solidFill>
              <a:latin typeface="Arial"/>
              <a:ea typeface="Arial"/>
              <a:cs typeface="Arial"/>
              <a:sym typeface="Arial"/>
            </a:endParaRPr>
          </a:p>
        </p:txBody>
      </p:sp>
      <p:sp>
        <p:nvSpPr>
          <p:cNvPr id="493" name="Google Shape;493;p9"/>
          <p:cNvSpPr txBox="1"/>
          <p:nvPr/>
        </p:nvSpPr>
        <p:spPr>
          <a:xfrm>
            <a:off x="1710257" y="3153986"/>
            <a:ext cx="7566000" cy="15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Clr>
                <a:schemeClr val="accent2"/>
              </a:buClr>
              <a:buSzPts val="1800"/>
              <a:buFont typeface="Arial"/>
              <a:buNone/>
            </a:pPr>
            <a:r>
              <a:rPr b="1" i="0" lang="en-US" sz="1600" u="none" cap="none" strike="noStrike">
                <a:solidFill>
                  <a:srgbClr val="262626"/>
                </a:solidFill>
                <a:latin typeface="Gill Sans"/>
                <a:ea typeface="Gill Sans"/>
                <a:cs typeface="Gill Sans"/>
                <a:sym typeface="Gill Sans"/>
              </a:rPr>
              <a:t>US Trial of Hydroxychloroquine In Covid-19 Kinetics: </a:t>
            </a:r>
            <a:r>
              <a:rPr b="0" i="0" lang="en-US" sz="1200" u="none" cap="none" strike="noStrike">
                <a:solidFill>
                  <a:srgbClr val="262626"/>
                </a:solidFill>
                <a:latin typeface="Gill Sans"/>
                <a:ea typeface="Gill Sans"/>
                <a:cs typeface="Gill Sans"/>
                <a:sym typeface="Gill Sans"/>
              </a:rPr>
              <a:t>The greatest number of clinical trials were testing the </a:t>
            </a:r>
            <a:r>
              <a:rPr b="1" i="0" lang="en-US" sz="1200" u="none" cap="none" strike="noStrike">
                <a:solidFill>
                  <a:srgbClr val="262626"/>
                </a:solidFill>
                <a:latin typeface="Gill Sans"/>
                <a:ea typeface="Gill Sans"/>
                <a:cs typeface="Gill Sans"/>
                <a:sym typeface="Gill Sans"/>
              </a:rPr>
              <a:t>hydroxychloroquine drug</a:t>
            </a:r>
            <a:r>
              <a:rPr b="0" i="0" lang="en-US" sz="1200" u="none" cap="none" strike="noStrike">
                <a:solidFill>
                  <a:srgbClr val="262626"/>
                </a:solidFill>
                <a:latin typeface="Gill Sans"/>
                <a:ea typeface="Gill Sans"/>
                <a:cs typeface="Gill Sans"/>
                <a:sym typeface="Gill Sans"/>
              </a:rPr>
              <a:t> — an antimalarial drug — to treat people with COVID-19.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1600"/>
              </a:spcAft>
              <a:buClr>
                <a:schemeClr val="dk1"/>
              </a:buClr>
              <a:buSzPts val="1100"/>
              <a:buFont typeface="Arial"/>
              <a:buNone/>
            </a:pPr>
            <a:r>
              <a:rPr b="1" i="0" lang="en-US" sz="1600" u="none" cap="none" strike="noStrike">
                <a:solidFill>
                  <a:srgbClr val="262626"/>
                </a:solidFill>
                <a:latin typeface="Gill Sans"/>
                <a:ea typeface="Gill Sans"/>
                <a:cs typeface="Gill Sans"/>
                <a:sym typeface="Gill Sans"/>
              </a:rPr>
              <a:t>Race-Ethnicity: </a:t>
            </a:r>
            <a:r>
              <a:rPr b="0" i="0" lang="en-US" sz="1200" u="none" cap="none" strike="noStrike">
                <a:solidFill>
                  <a:srgbClr val="262626"/>
                </a:solidFill>
                <a:latin typeface="Gill Sans"/>
                <a:ea typeface="Gill Sans"/>
                <a:cs typeface="Gill Sans"/>
                <a:sym typeface="Gill Sans"/>
              </a:rPr>
              <a:t>Black and Indigenous Americans continue to suffer a great loss of life, death toll has been the highest among white population. </a:t>
            </a:r>
            <a:endParaRPr b="0" i="0" sz="1200" u="none" cap="none" strike="noStrike">
              <a:solidFill>
                <a:srgbClr val="262626"/>
              </a:solidFill>
              <a:latin typeface="Gill Sans"/>
              <a:ea typeface="Gill Sans"/>
              <a:cs typeface="Gill Sans"/>
              <a:sym typeface="Gill Sans"/>
            </a:endParaRPr>
          </a:p>
        </p:txBody>
      </p:sp>
      <p:pic>
        <p:nvPicPr>
          <p:cNvPr descr="Needle with solid fill" id="494" name="Google Shape;494;p9"/>
          <p:cNvPicPr preferRelativeResize="0"/>
          <p:nvPr/>
        </p:nvPicPr>
        <p:blipFill rotWithShape="1">
          <a:blip r:embed="rId4">
            <a:alphaModFix/>
          </a:blip>
          <a:srcRect b="0" l="0" r="0" t="0"/>
          <a:stretch/>
        </p:blipFill>
        <p:spPr>
          <a:xfrm rot="10800000">
            <a:off x="240631" y="3680505"/>
            <a:ext cx="1403067" cy="14030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ga803dfb365_0_5"/>
          <p:cNvPicPr preferRelativeResize="0"/>
          <p:nvPr/>
        </p:nvPicPr>
        <p:blipFill rotWithShape="1">
          <a:blip r:embed="rId3">
            <a:alphaModFix/>
          </a:blip>
          <a:srcRect b="0" l="0" r="0" t="0"/>
          <a:stretch/>
        </p:blipFill>
        <p:spPr>
          <a:xfrm>
            <a:off x="152400" y="152400"/>
            <a:ext cx="8594350"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ga803dfb365_0_12"/>
          <p:cNvPicPr preferRelativeResize="0"/>
          <p:nvPr/>
        </p:nvPicPr>
        <p:blipFill rotWithShape="1">
          <a:blip r:embed="rId3">
            <a:alphaModFix/>
          </a:blip>
          <a:srcRect b="0" l="0" r="0" t="0"/>
          <a:stretch/>
        </p:blipFill>
        <p:spPr>
          <a:xfrm>
            <a:off x="152400" y="152400"/>
            <a:ext cx="8614717" cy="48386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ga803dfb365_0_18"/>
          <p:cNvPicPr preferRelativeResize="0"/>
          <p:nvPr/>
        </p:nvPicPr>
        <p:blipFill rotWithShape="1">
          <a:blip r:embed="rId3">
            <a:alphaModFix/>
          </a:blip>
          <a:srcRect b="0" l="0" r="0" t="0"/>
          <a:stretch/>
        </p:blipFill>
        <p:spPr>
          <a:xfrm>
            <a:off x="152400" y="152400"/>
            <a:ext cx="8718526"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AGENDA</a:t>
            </a:r>
            <a:endParaRPr/>
          </a:p>
        </p:txBody>
      </p:sp>
      <p:sp>
        <p:nvSpPr>
          <p:cNvPr id="110" name="Google Shape;110;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US" sz="1800"/>
              <a:t>Background</a:t>
            </a:r>
            <a:endParaRPr sz="1800"/>
          </a:p>
          <a:p>
            <a:pPr indent="-355600" lvl="0" marL="457200" rtl="0" algn="l">
              <a:lnSpc>
                <a:spcPct val="100000"/>
              </a:lnSpc>
              <a:spcBef>
                <a:spcPts val="0"/>
              </a:spcBef>
              <a:spcAft>
                <a:spcPts val="0"/>
              </a:spcAft>
              <a:buSzPts val="2000"/>
              <a:buChar char="●"/>
            </a:pPr>
            <a:r>
              <a:rPr lang="en-US" sz="1800"/>
              <a:t>Problem</a:t>
            </a:r>
            <a:endParaRPr sz="1800"/>
          </a:p>
          <a:p>
            <a:pPr indent="-355600" lvl="0" marL="457200" rtl="0" algn="l">
              <a:lnSpc>
                <a:spcPct val="100000"/>
              </a:lnSpc>
              <a:spcBef>
                <a:spcPts val="0"/>
              </a:spcBef>
              <a:spcAft>
                <a:spcPts val="0"/>
              </a:spcAft>
              <a:buSzPts val="2000"/>
              <a:buChar char="●"/>
            </a:pPr>
            <a:r>
              <a:rPr lang="en-US" sz="1800"/>
              <a:t>Extract, Transform, Load (ETL)</a:t>
            </a:r>
            <a:endParaRPr sz="1800"/>
          </a:p>
          <a:p>
            <a:pPr indent="-355600" lvl="0" marL="457200" rtl="0" algn="l">
              <a:lnSpc>
                <a:spcPct val="100000"/>
              </a:lnSpc>
              <a:spcBef>
                <a:spcPts val="0"/>
              </a:spcBef>
              <a:spcAft>
                <a:spcPts val="0"/>
              </a:spcAft>
              <a:buSzPts val="2000"/>
              <a:buChar char="●"/>
            </a:pPr>
            <a:r>
              <a:rPr lang="en-US" sz="1800"/>
              <a:t>Data Processing</a:t>
            </a:r>
            <a:endParaRPr sz="1800"/>
          </a:p>
          <a:p>
            <a:pPr indent="-355600" lvl="0" marL="457200" rtl="0" algn="l">
              <a:lnSpc>
                <a:spcPct val="100000"/>
              </a:lnSpc>
              <a:spcBef>
                <a:spcPts val="0"/>
              </a:spcBef>
              <a:spcAft>
                <a:spcPts val="0"/>
              </a:spcAft>
              <a:buSzPts val="2000"/>
              <a:buChar char="●"/>
            </a:pPr>
            <a:r>
              <a:rPr lang="en-US" sz="1800"/>
              <a:t>Database Design &amp; Usage</a:t>
            </a:r>
            <a:endParaRPr sz="1800"/>
          </a:p>
          <a:p>
            <a:pPr indent="-355600" lvl="0" marL="457200" rtl="0" algn="l">
              <a:lnSpc>
                <a:spcPct val="100000"/>
              </a:lnSpc>
              <a:spcBef>
                <a:spcPts val="0"/>
              </a:spcBef>
              <a:spcAft>
                <a:spcPts val="0"/>
              </a:spcAft>
              <a:buSzPts val="2000"/>
              <a:buChar char="●"/>
            </a:pPr>
            <a:r>
              <a:rPr lang="en-US" sz="1800"/>
              <a:t>Analysis</a:t>
            </a:r>
            <a:endParaRPr sz="1800"/>
          </a:p>
          <a:p>
            <a:pPr indent="-355600" lvl="0" marL="457200" rtl="0" algn="l">
              <a:lnSpc>
                <a:spcPct val="100000"/>
              </a:lnSpc>
              <a:spcBef>
                <a:spcPts val="0"/>
              </a:spcBef>
              <a:spcAft>
                <a:spcPts val="0"/>
              </a:spcAft>
              <a:buSzPts val="2000"/>
              <a:buChar char="●"/>
            </a:pPr>
            <a:r>
              <a:rPr lang="en-US" sz="1800"/>
              <a:t>Data Visualization</a:t>
            </a:r>
            <a:endParaRPr sz="1800"/>
          </a:p>
          <a:p>
            <a:pPr indent="-355600" lvl="0" marL="457200" rtl="0" algn="l">
              <a:lnSpc>
                <a:spcPct val="100000"/>
              </a:lnSpc>
              <a:spcBef>
                <a:spcPts val="0"/>
              </a:spcBef>
              <a:spcAft>
                <a:spcPts val="0"/>
              </a:spcAft>
              <a:buSzPts val="2000"/>
              <a:buChar char="●"/>
            </a:pPr>
            <a:r>
              <a:rPr lang="en-US" sz="1800"/>
              <a:t>Recommendations</a:t>
            </a:r>
            <a:endParaRPr sz="1800"/>
          </a:p>
        </p:txBody>
      </p:sp>
      <p:pic>
        <p:nvPicPr>
          <p:cNvPr id="111" name="Google Shape;111;p2"/>
          <p:cNvPicPr preferRelativeResize="0"/>
          <p:nvPr/>
        </p:nvPicPr>
        <p:blipFill rotWithShape="1">
          <a:blip r:embed="rId3">
            <a:alphaModFix/>
          </a:blip>
          <a:srcRect b="18853" l="0" r="22720" t="0"/>
          <a:stretch/>
        </p:blipFill>
        <p:spPr>
          <a:xfrm>
            <a:off x="5049673" y="1225487"/>
            <a:ext cx="4094328" cy="3883326"/>
          </a:xfrm>
          <a:prstGeom prst="rect">
            <a:avLst/>
          </a:prstGeom>
          <a:noFill/>
          <a:ln>
            <a:noFill/>
          </a:ln>
        </p:spPr>
      </p:pic>
      <p:pic>
        <p:nvPicPr>
          <p:cNvPr descr="Covid-19 with solid fill" id="112" name="Google Shape;112;p2"/>
          <p:cNvPicPr preferRelativeResize="0"/>
          <p:nvPr/>
        </p:nvPicPr>
        <p:blipFill rotWithShape="1">
          <a:blip r:embed="rId4">
            <a:alphaModFix/>
          </a:blip>
          <a:srcRect b="0" l="0" r="0" t="0"/>
          <a:stretch/>
        </p:blipFill>
        <p:spPr>
          <a:xfrm>
            <a:off x="4891393" y="4103427"/>
            <a:ext cx="865688" cy="865688"/>
          </a:xfrm>
          <a:prstGeom prst="rect">
            <a:avLst/>
          </a:prstGeom>
          <a:noFill/>
          <a:ln>
            <a:noFill/>
          </a:ln>
        </p:spPr>
      </p:pic>
      <p:pic>
        <p:nvPicPr>
          <p:cNvPr descr="Covid-19 with solid fill" id="113" name="Google Shape;113;p2"/>
          <p:cNvPicPr preferRelativeResize="0"/>
          <p:nvPr/>
        </p:nvPicPr>
        <p:blipFill rotWithShape="1">
          <a:blip r:embed="rId5">
            <a:alphaModFix/>
          </a:blip>
          <a:srcRect b="0" l="0" r="0" t="0"/>
          <a:stretch/>
        </p:blipFill>
        <p:spPr>
          <a:xfrm>
            <a:off x="8029433" y="1017725"/>
            <a:ext cx="914400" cy="914400"/>
          </a:xfrm>
          <a:prstGeom prst="rect">
            <a:avLst/>
          </a:prstGeom>
          <a:noFill/>
          <a:ln>
            <a:noFill/>
          </a:ln>
        </p:spPr>
      </p:pic>
      <p:pic>
        <p:nvPicPr>
          <p:cNvPr descr="Covid-19 outline" id="114" name="Google Shape;114;p2"/>
          <p:cNvPicPr preferRelativeResize="0"/>
          <p:nvPr/>
        </p:nvPicPr>
        <p:blipFill rotWithShape="1">
          <a:blip r:embed="rId6">
            <a:alphaModFix/>
          </a:blip>
          <a:srcRect b="0" l="0" r="0" t="0"/>
          <a:stretch/>
        </p:blipFill>
        <p:spPr>
          <a:xfrm>
            <a:off x="4910122" y="1926040"/>
            <a:ext cx="616424" cy="616424"/>
          </a:xfrm>
          <a:prstGeom prst="rect">
            <a:avLst/>
          </a:prstGeom>
          <a:noFill/>
          <a:ln>
            <a:noFill/>
          </a:ln>
        </p:spPr>
      </p:pic>
      <p:pic>
        <p:nvPicPr>
          <p:cNvPr descr="Covid-19 outline" id="115" name="Google Shape;115;p2"/>
          <p:cNvPicPr preferRelativeResize="0"/>
          <p:nvPr/>
        </p:nvPicPr>
        <p:blipFill rotWithShape="1">
          <a:blip r:embed="rId7">
            <a:alphaModFix/>
          </a:blip>
          <a:srcRect b="0" l="0" r="0" t="0"/>
          <a:stretch/>
        </p:blipFill>
        <p:spPr>
          <a:xfrm>
            <a:off x="4552476" y="4698475"/>
            <a:ext cx="418057" cy="418057"/>
          </a:xfrm>
          <a:prstGeom prst="rect">
            <a:avLst/>
          </a:prstGeom>
          <a:noFill/>
          <a:ln>
            <a:noFill/>
          </a:ln>
        </p:spPr>
      </p:pic>
      <p:pic>
        <p:nvPicPr>
          <p:cNvPr descr="Covid-19 outline" id="116" name="Google Shape;116;p2"/>
          <p:cNvPicPr preferRelativeResize="0"/>
          <p:nvPr/>
        </p:nvPicPr>
        <p:blipFill rotWithShape="1">
          <a:blip r:embed="rId8">
            <a:alphaModFix/>
          </a:blip>
          <a:srcRect b="0" l="0" r="0" t="0"/>
          <a:stretch/>
        </p:blipFill>
        <p:spPr>
          <a:xfrm>
            <a:off x="7571806" y="1338851"/>
            <a:ext cx="418057" cy="418057"/>
          </a:xfrm>
          <a:prstGeom prst="rect">
            <a:avLst/>
          </a:prstGeom>
          <a:noFill/>
          <a:ln>
            <a:noFill/>
          </a:ln>
        </p:spPr>
      </p:pic>
      <p:pic>
        <p:nvPicPr>
          <p:cNvPr descr="Covid-19 with solid fill" id="117" name="Google Shape;117;p2"/>
          <p:cNvPicPr preferRelativeResize="0"/>
          <p:nvPr/>
        </p:nvPicPr>
        <p:blipFill rotWithShape="1">
          <a:blip r:embed="rId9">
            <a:alphaModFix/>
          </a:blip>
          <a:srcRect b="0" l="0" r="0" t="0"/>
          <a:stretch/>
        </p:blipFill>
        <p:spPr>
          <a:xfrm>
            <a:off x="5049673" y="1225487"/>
            <a:ext cx="492381" cy="492381"/>
          </a:xfrm>
          <a:prstGeom prst="rect">
            <a:avLst/>
          </a:prstGeom>
          <a:noFill/>
          <a:ln>
            <a:noFill/>
          </a:ln>
        </p:spPr>
      </p:pic>
      <p:pic>
        <p:nvPicPr>
          <p:cNvPr descr="Covid-19 outline" id="118" name="Google Shape;118;p2"/>
          <p:cNvPicPr preferRelativeResize="0"/>
          <p:nvPr/>
        </p:nvPicPr>
        <p:blipFill rotWithShape="1">
          <a:blip r:embed="rId6">
            <a:alphaModFix/>
          </a:blip>
          <a:srcRect b="0" l="0" r="0" t="0"/>
          <a:stretch/>
        </p:blipFill>
        <p:spPr>
          <a:xfrm>
            <a:off x="5457847" y="1628633"/>
            <a:ext cx="326693" cy="326693"/>
          </a:xfrm>
          <a:prstGeom prst="rect">
            <a:avLst/>
          </a:prstGeom>
          <a:noFill/>
          <a:ln>
            <a:noFill/>
          </a:ln>
        </p:spPr>
      </p:pic>
      <p:pic>
        <p:nvPicPr>
          <p:cNvPr descr="Covid-19 outline" id="119" name="Google Shape;119;p2"/>
          <p:cNvPicPr preferRelativeResize="0"/>
          <p:nvPr/>
        </p:nvPicPr>
        <p:blipFill rotWithShape="1">
          <a:blip r:embed="rId8">
            <a:alphaModFix/>
          </a:blip>
          <a:srcRect b="0" l="0" r="0" t="0"/>
          <a:stretch/>
        </p:blipFill>
        <p:spPr>
          <a:xfrm>
            <a:off x="8725943" y="2087664"/>
            <a:ext cx="418057" cy="41805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ga803dfb365_0_9"/>
          <p:cNvPicPr preferRelativeResize="0"/>
          <p:nvPr/>
        </p:nvPicPr>
        <p:blipFill rotWithShape="1">
          <a:blip r:embed="rId3">
            <a:alphaModFix/>
          </a:blip>
          <a:srcRect b="0" l="0" r="0" t="0"/>
          <a:stretch/>
        </p:blipFill>
        <p:spPr>
          <a:xfrm>
            <a:off x="152400" y="152400"/>
            <a:ext cx="8592588"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10"/>
          <p:cNvPicPr preferRelativeResize="0"/>
          <p:nvPr/>
        </p:nvPicPr>
        <p:blipFill rotWithShape="1">
          <a:blip r:embed="rId3">
            <a:alphaModFix amt="50000"/>
          </a:blip>
          <a:srcRect b="28869" l="32155" r="-2566" t="-1"/>
          <a:stretch/>
        </p:blipFill>
        <p:spPr>
          <a:xfrm>
            <a:off x="-31845" y="589679"/>
            <a:ext cx="4990532" cy="4553821"/>
          </a:xfrm>
          <a:prstGeom prst="rect">
            <a:avLst/>
          </a:prstGeom>
          <a:noFill/>
          <a:ln>
            <a:noFill/>
          </a:ln>
        </p:spPr>
      </p:pic>
      <p:sp>
        <p:nvSpPr>
          <p:cNvPr id="520" name="Google Shape;520;p10"/>
          <p:cNvSpPr txBox="1"/>
          <p:nvPr>
            <p:ph idx="1" type="body"/>
          </p:nvPr>
        </p:nvSpPr>
        <p:spPr>
          <a:xfrm>
            <a:off x="4572000" y="1152475"/>
            <a:ext cx="4260300" cy="3416400"/>
          </a:xfrm>
          <a:prstGeom prst="rect">
            <a:avLst/>
          </a:prstGeom>
          <a:noFill/>
          <a:ln>
            <a:noFill/>
          </a:ln>
        </p:spPr>
        <p:txBody>
          <a:bodyPr anchorCtr="0" anchor="t" bIns="91425" lIns="91425" spcFirstLastPara="1" rIns="91425" wrap="square" tIns="91425">
            <a:noAutofit/>
          </a:bodyPr>
          <a:lstStyle/>
          <a:p>
            <a:pPr indent="-273050" lvl="0" marL="285750" rtl="0" algn="l">
              <a:lnSpc>
                <a:spcPct val="100000"/>
              </a:lnSpc>
              <a:spcBef>
                <a:spcPts val="1600"/>
              </a:spcBef>
              <a:spcAft>
                <a:spcPts val="0"/>
              </a:spcAft>
              <a:buSzPts val="1600"/>
              <a:buChar char="●"/>
            </a:pPr>
            <a:r>
              <a:rPr lang="en-US" sz="1600"/>
              <a:t>Vaccine distribution should be prioritized in high density areas for easier distribution and areas with high concentrations of Covid Cases. States experiencing more recent surges like Florida, Texas and California should be at the top of this list.</a:t>
            </a:r>
            <a:endParaRPr sz="1600"/>
          </a:p>
          <a:p>
            <a:pPr indent="-273050" lvl="0" marL="285750" rtl="0" algn="l">
              <a:lnSpc>
                <a:spcPct val="100000"/>
              </a:lnSpc>
              <a:spcBef>
                <a:spcPts val="1600"/>
              </a:spcBef>
              <a:spcAft>
                <a:spcPts val="0"/>
              </a:spcAft>
              <a:buSzPts val="1600"/>
              <a:buChar char="●"/>
            </a:pPr>
            <a:r>
              <a:rPr lang="en-US" sz="1600"/>
              <a:t>Within these high density areas, prioritization should go to people with pre-existing conditions and the elderly.</a:t>
            </a:r>
            <a:endParaRPr sz="1600"/>
          </a:p>
          <a:p>
            <a:pPr indent="-273050" lvl="0" marL="285750" rtl="0" algn="l">
              <a:lnSpc>
                <a:spcPct val="100000"/>
              </a:lnSpc>
              <a:spcBef>
                <a:spcPts val="1600"/>
              </a:spcBef>
              <a:spcAft>
                <a:spcPts val="1600"/>
              </a:spcAft>
              <a:buSzPts val="1600"/>
              <a:buChar char="●"/>
            </a:pPr>
            <a:r>
              <a:rPr lang="en-US" sz="1600"/>
              <a:t>Do </a:t>
            </a:r>
            <a:r>
              <a:rPr b="1" lang="en-US" sz="1600"/>
              <a:t>NOT</a:t>
            </a:r>
            <a:r>
              <a:rPr lang="en-US" sz="1600"/>
              <a:t> take Hydroxycloroquine</a:t>
            </a:r>
            <a:endParaRPr sz="1600"/>
          </a:p>
        </p:txBody>
      </p:sp>
      <p:grpSp>
        <p:nvGrpSpPr>
          <p:cNvPr id="521" name="Google Shape;521;p10"/>
          <p:cNvGrpSpPr/>
          <p:nvPr/>
        </p:nvGrpSpPr>
        <p:grpSpPr>
          <a:xfrm>
            <a:off x="4464" y="33549"/>
            <a:ext cx="9135070" cy="310275"/>
            <a:chOff x="4464" y="0"/>
            <a:chExt cx="9135070" cy="310275"/>
          </a:xfrm>
        </p:grpSpPr>
        <p:sp>
          <p:nvSpPr>
            <p:cNvPr id="522" name="Google Shape;522;p10"/>
            <p:cNvSpPr/>
            <p:nvPr/>
          </p:nvSpPr>
          <p:spPr>
            <a:xfrm>
              <a:off x="4464" y="0"/>
              <a:ext cx="1384101" cy="310275"/>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0"/>
            <p:cNvSpPr txBox="1"/>
            <p:nvPr/>
          </p:nvSpPr>
          <p:spPr>
            <a:xfrm>
              <a:off x="4464" y="0"/>
              <a:ext cx="1306532" cy="310275"/>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524" name="Google Shape;524;p10"/>
            <p:cNvSpPr/>
            <p:nvPr/>
          </p:nvSpPr>
          <p:spPr>
            <a:xfrm>
              <a:off x="1111746"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0"/>
            <p:cNvSpPr txBox="1"/>
            <p:nvPr/>
          </p:nvSpPr>
          <p:spPr>
            <a:xfrm>
              <a:off x="1266884"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526" name="Google Shape;526;p10"/>
            <p:cNvSpPr/>
            <p:nvPr/>
          </p:nvSpPr>
          <p:spPr>
            <a:xfrm>
              <a:off x="2219027"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
            <p:cNvSpPr txBox="1"/>
            <p:nvPr/>
          </p:nvSpPr>
          <p:spPr>
            <a:xfrm>
              <a:off x="2374165"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528" name="Google Shape;528;p10"/>
            <p:cNvSpPr/>
            <p:nvPr/>
          </p:nvSpPr>
          <p:spPr>
            <a:xfrm>
              <a:off x="3326308"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
            <p:cNvSpPr txBox="1"/>
            <p:nvPr/>
          </p:nvSpPr>
          <p:spPr>
            <a:xfrm>
              <a:off x="3481446"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530" name="Google Shape;530;p10"/>
            <p:cNvSpPr/>
            <p:nvPr/>
          </p:nvSpPr>
          <p:spPr>
            <a:xfrm>
              <a:off x="4433589"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0"/>
            <p:cNvSpPr txBox="1"/>
            <p:nvPr/>
          </p:nvSpPr>
          <p:spPr>
            <a:xfrm>
              <a:off x="4588727"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532" name="Google Shape;532;p10"/>
            <p:cNvSpPr/>
            <p:nvPr/>
          </p:nvSpPr>
          <p:spPr>
            <a:xfrm>
              <a:off x="5540871"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0"/>
            <p:cNvSpPr txBox="1"/>
            <p:nvPr/>
          </p:nvSpPr>
          <p:spPr>
            <a:xfrm>
              <a:off x="5696009"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534" name="Google Shape;534;p10"/>
            <p:cNvSpPr/>
            <p:nvPr/>
          </p:nvSpPr>
          <p:spPr>
            <a:xfrm>
              <a:off x="6648152"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0"/>
            <p:cNvSpPr txBox="1"/>
            <p:nvPr/>
          </p:nvSpPr>
          <p:spPr>
            <a:xfrm>
              <a:off x="6803290"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536" name="Google Shape;536;p10"/>
            <p:cNvSpPr/>
            <p:nvPr/>
          </p:nvSpPr>
          <p:spPr>
            <a:xfrm>
              <a:off x="7755433" y="0"/>
              <a:ext cx="1384101" cy="310275"/>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
            <p:cNvSpPr txBox="1"/>
            <p:nvPr/>
          </p:nvSpPr>
          <p:spPr>
            <a:xfrm>
              <a:off x="7910571"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538" name="Google Shape;538;p10"/>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RECOMMENDATIONS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1"/>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SUMMARY</a:t>
            </a:r>
            <a:endParaRPr/>
          </a:p>
        </p:txBody>
      </p:sp>
      <p:sp>
        <p:nvSpPr>
          <p:cNvPr id="544" name="Google Shape;544;p11"/>
          <p:cNvSpPr txBox="1"/>
          <p:nvPr>
            <p:ph idx="1" type="body"/>
          </p:nvPr>
        </p:nvSpPr>
        <p:spPr>
          <a:xfrm>
            <a:off x="311700" y="1152475"/>
            <a:ext cx="4579692" cy="354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sz="1600"/>
              <a:t>Covid-19 remains the single greatest crisis facing the world today but the introduction of vaccines has the power to resolve it and save hundreds of thousands of lives in the process.</a:t>
            </a:r>
            <a:endParaRPr/>
          </a:p>
          <a:p>
            <a:pPr indent="0" lvl="0" marL="11430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a:t>Each day that passes without a vaccine costs thousands of lives and billions of dollars to the global economy. A well thought out strategy is critical to maximizing the effect of the vaccine while also minimizing the distribution time and financial cost incurred by the virus.</a:t>
            </a:r>
            <a:endParaRPr sz="1600"/>
          </a:p>
          <a:p>
            <a:pPr indent="-228600" lvl="0" marL="457200" rtl="0" algn="l">
              <a:lnSpc>
                <a:spcPct val="100000"/>
              </a:lnSpc>
              <a:spcBef>
                <a:spcPts val="0"/>
              </a:spcBef>
              <a:spcAft>
                <a:spcPts val="0"/>
              </a:spcAft>
              <a:buSzPts val="1600"/>
              <a:buNone/>
            </a:pPr>
            <a:r>
              <a:t/>
            </a:r>
            <a:endParaRPr sz="1600"/>
          </a:p>
        </p:txBody>
      </p:sp>
      <p:pic>
        <p:nvPicPr>
          <p:cNvPr id="545" name="Google Shape;545;p11"/>
          <p:cNvPicPr preferRelativeResize="0"/>
          <p:nvPr/>
        </p:nvPicPr>
        <p:blipFill rotWithShape="1">
          <a:blip r:embed="rId3">
            <a:alphaModFix/>
          </a:blip>
          <a:srcRect b="18853" l="0" r="22720" t="0"/>
          <a:stretch/>
        </p:blipFill>
        <p:spPr>
          <a:xfrm>
            <a:off x="5049673" y="1225487"/>
            <a:ext cx="4094328" cy="3883326"/>
          </a:xfrm>
          <a:prstGeom prst="rect">
            <a:avLst/>
          </a:prstGeom>
          <a:noFill/>
          <a:ln>
            <a:noFill/>
          </a:ln>
        </p:spPr>
      </p:pic>
      <p:pic>
        <p:nvPicPr>
          <p:cNvPr descr="Covid-19 with solid fill" id="546" name="Google Shape;546;p11"/>
          <p:cNvPicPr preferRelativeResize="0"/>
          <p:nvPr/>
        </p:nvPicPr>
        <p:blipFill rotWithShape="1">
          <a:blip r:embed="rId4">
            <a:alphaModFix/>
          </a:blip>
          <a:srcRect b="0" l="0" r="0" t="0"/>
          <a:stretch/>
        </p:blipFill>
        <p:spPr>
          <a:xfrm>
            <a:off x="4891393" y="4103427"/>
            <a:ext cx="865688" cy="865688"/>
          </a:xfrm>
          <a:prstGeom prst="rect">
            <a:avLst/>
          </a:prstGeom>
          <a:noFill/>
          <a:ln>
            <a:noFill/>
          </a:ln>
        </p:spPr>
      </p:pic>
      <p:pic>
        <p:nvPicPr>
          <p:cNvPr descr="Covid-19 with solid fill" id="547" name="Google Shape;547;p11"/>
          <p:cNvPicPr preferRelativeResize="0"/>
          <p:nvPr/>
        </p:nvPicPr>
        <p:blipFill rotWithShape="1">
          <a:blip r:embed="rId5">
            <a:alphaModFix/>
          </a:blip>
          <a:srcRect b="0" l="0" r="0" t="0"/>
          <a:stretch/>
        </p:blipFill>
        <p:spPr>
          <a:xfrm>
            <a:off x="8029433" y="1017725"/>
            <a:ext cx="914400" cy="914400"/>
          </a:xfrm>
          <a:prstGeom prst="rect">
            <a:avLst/>
          </a:prstGeom>
          <a:noFill/>
          <a:ln>
            <a:noFill/>
          </a:ln>
        </p:spPr>
      </p:pic>
      <p:pic>
        <p:nvPicPr>
          <p:cNvPr descr="Covid-19 outline" id="548" name="Google Shape;548;p11"/>
          <p:cNvPicPr preferRelativeResize="0"/>
          <p:nvPr/>
        </p:nvPicPr>
        <p:blipFill rotWithShape="1">
          <a:blip r:embed="rId6">
            <a:alphaModFix/>
          </a:blip>
          <a:srcRect b="0" l="0" r="0" t="0"/>
          <a:stretch/>
        </p:blipFill>
        <p:spPr>
          <a:xfrm>
            <a:off x="4910122" y="1926040"/>
            <a:ext cx="616424" cy="616424"/>
          </a:xfrm>
          <a:prstGeom prst="rect">
            <a:avLst/>
          </a:prstGeom>
          <a:noFill/>
          <a:ln>
            <a:noFill/>
          </a:ln>
        </p:spPr>
      </p:pic>
      <p:pic>
        <p:nvPicPr>
          <p:cNvPr descr="Covid-19 outline" id="549" name="Google Shape;549;p11"/>
          <p:cNvPicPr preferRelativeResize="0"/>
          <p:nvPr/>
        </p:nvPicPr>
        <p:blipFill rotWithShape="1">
          <a:blip r:embed="rId7">
            <a:alphaModFix/>
          </a:blip>
          <a:srcRect b="0" l="0" r="0" t="0"/>
          <a:stretch/>
        </p:blipFill>
        <p:spPr>
          <a:xfrm>
            <a:off x="4552476" y="4698475"/>
            <a:ext cx="418057" cy="418057"/>
          </a:xfrm>
          <a:prstGeom prst="rect">
            <a:avLst/>
          </a:prstGeom>
          <a:noFill/>
          <a:ln>
            <a:noFill/>
          </a:ln>
        </p:spPr>
      </p:pic>
      <p:pic>
        <p:nvPicPr>
          <p:cNvPr descr="Covid-19 outline" id="550" name="Google Shape;550;p11"/>
          <p:cNvPicPr preferRelativeResize="0"/>
          <p:nvPr/>
        </p:nvPicPr>
        <p:blipFill rotWithShape="1">
          <a:blip r:embed="rId8">
            <a:alphaModFix/>
          </a:blip>
          <a:srcRect b="0" l="0" r="0" t="0"/>
          <a:stretch/>
        </p:blipFill>
        <p:spPr>
          <a:xfrm>
            <a:off x="7571806" y="1338851"/>
            <a:ext cx="418057" cy="418057"/>
          </a:xfrm>
          <a:prstGeom prst="rect">
            <a:avLst/>
          </a:prstGeom>
          <a:noFill/>
          <a:ln>
            <a:noFill/>
          </a:ln>
        </p:spPr>
      </p:pic>
      <p:pic>
        <p:nvPicPr>
          <p:cNvPr descr="Covid-19 with solid fill" id="551" name="Google Shape;551;p11"/>
          <p:cNvPicPr preferRelativeResize="0"/>
          <p:nvPr/>
        </p:nvPicPr>
        <p:blipFill rotWithShape="1">
          <a:blip r:embed="rId9">
            <a:alphaModFix/>
          </a:blip>
          <a:srcRect b="0" l="0" r="0" t="0"/>
          <a:stretch/>
        </p:blipFill>
        <p:spPr>
          <a:xfrm>
            <a:off x="5049673" y="1225487"/>
            <a:ext cx="492381" cy="492381"/>
          </a:xfrm>
          <a:prstGeom prst="rect">
            <a:avLst/>
          </a:prstGeom>
          <a:noFill/>
          <a:ln>
            <a:noFill/>
          </a:ln>
        </p:spPr>
      </p:pic>
      <p:pic>
        <p:nvPicPr>
          <p:cNvPr descr="Covid-19 outline" id="552" name="Google Shape;552;p11"/>
          <p:cNvPicPr preferRelativeResize="0"/>
          <p:nvPr/>
        </p:nvPicPr>
        <p:blipFill rotWithShape="1">
          <a:blip r:embed="rId6">
            <a:alphaModFix/>
          </a:blip>
          <a:srcRect b="0" l="0" r="0" t="0"/>
          <a:stretch/>
        </p:blipFill>
        <p:spPr>
          <a:xfrm>
            <a:off x="5457847" y="1628633"/>
            <a:ext cx="326693" cy="326693"/>
          </a:xfrm>
          <a:prstGeom prst="rect">
            <a:avLst/>
          </a:prstGeom>
          <a:noFill/>
          <a:ln>
            <a:noFill/>
          </a:ln>
        </p:spPr>
      </p:pic>
      <p:pic>
        <p:nvPicPr>
          <p:cNvPr descr="Covid-19 outline" id="553" name="Google Shape;553;p11"/>
          <p:cNvPicPr preferRelativeResize="0"/>
          <p:nvPr/>
        </p:nvPicPr>
        <p:blipFill rotWithShape="1">
          <a:blip r:embed="rId8">
            <a:alphaModFix/>
          </a:blip>
          <a:srcRect b="0" l="0" r="0" t="0"/>
          <a:stretch/>
        </p:blipFill>
        <p:spPr>
          <a:xfrm>
            <a:off x="8725943" y="2087664"/>
            <a:ext cx="418057" cy="41805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59" name="Google Shape;559;p12"/>
          <p:cNvSpPr txBox="1"/>
          <p:nvPr>
            <p:ph type="ctrTitle"/>
          </p:nvPr>
        </p:nvSpPr>
        <p:spPr>
          <a:xfrm>
            <a:off x="1200150" y="1790058"/>
            <a:ext cx="6743700" cy="1234440"/>
          </a:xfrm>
          <a:prstGeom prst="rect">
            <a:avLst/>
          </a:prstGeom>
          <a:solidFill>
            <a:srgbClr val="FFFFFF"/>
          </a:solidFill>
          <a:ln cap="flat" cmpd="sng" w="38100">
            <a:solidFill>
              <a:srgbClr val="4040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262626"/>
              </a:buClr>
              <a:buSzPts val="2800"/>
              <a:buFont typeface="Gill Sans"/>
              <a:buNone/>
            </a:pPr>
            <a:r>
              <a:rPr lang="en-US"/>
              <a:t>THANK YOU</a:t>
            </a:r>
            <a:endParaRPr/>
          </a:p>
        </p:txBody>
      </p:sp>
      <p:sp>
        <p:nvSpPr>
          <p:cNvPr id="560" name="Google Shape;560;p12"/>
          <p:cNvSpPr txBox="1"/>
          <p:nvPr>
            <p:ph idx="1" type="subTitle"/>
          </p:nvPr>
        </p:nvSpPr>
        <p:spPr>
          <a:xfrm>
            <a:off x="1736171" y="3578158"/>
            <a:ext cx="5101200" cy="93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r>
              <a:rPr lang="en-US"/>
              <a:t>Final Presentation</a:t>
            </a:r>
            <a:endParaRPr/>
          </a:p>
          <a:p>
            <a:pPr indent="0" lvl="0" marL="0" rtl="0" algn="ctr">
              <a:lnSpc>
                <a:spcPct val="100000"/>
              </a:lnSpc>
              <a:spcBef>
                <a:spcPts val="0"/>
              </a:spcBef>
              <a:spcAft>
                <a:spcPts val="0"/>
              </a:spcAft>
              <a:buSzPts val="1500"/>
              <a:buNone/>
            </a:pPr>
            <a:r>
              <a:rPr lang="en-US"/>
              <a:t>Andrew McCurdy, Racheal Burris, Samantha Patil, Sambhav Jain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8"/>
          <p:cNvPicPr preferRelativeResize="0"/>
          <p:nvPr/>
        </p:nvPicPr>
        <p:blipFill rotWithShape="1">
          <a:blip r:embed="rId3">
            <a:alphaModFix amt="20000"/>
          </a:blip>
          <a:srcRect b="0" l="0" r="0" t="0"/>
          <a:stretch/>
        </p:blipFill>
        <p:spPr>
          <a:xfrm>
            <a:off x="4753399" y="831391"/>
            <a:ext cx="4305876" cy="4236982"/>
          </a:xfrm>
          <a:prstGeom prst="rect">
            <a:avLst/>
          </a:prstGeom>
          <a:noFill/>
          <a:ln>
            <a:noFill/>
          </a:ln>
        </p:spPr>
      </p:pic>
      <p:grpSp>
        <p:nvGrpSpPr>
          <p:cNvPr id="125" name="Google Shape;125;p28"/>
          <p:cNvGrpSpPr/>
          <p:nvPr/>
        </p:nvGrpSpPr>
        <p:grpSpPr>
          <a:xfrm>
            <a:off x="4464" y="33549"/>
            <a:ext cx="9135070" cy="310275"/>
            <a:chOff x="4464" y="0"/>
            <a:chExt cx="9135070" cy="310275"/>
          </a:xfrm>
        </p:grpSpPr>
        <p:sp>
          <p:nvSpPr>
            <p:cNvPr id="126" name="Google Shape;126;p28"/>
            <p:cNvSpPr/>
            <p:nvPr/>
          </p:nvSpPr>
          <p:spPr>
            <a:xfrm>
              <a:off x="4464" y="0"/>
              <a:ext cx="1384101" cy="310275"/>
            </a:xfrm>
            <a:prstGeom prst="homePlate">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8"/>
            <p:cNvSpPr txBox="1"/>
            <p:nvPr/>
          </p:nvSpPr>
          <p:spPr>
            <a:xfrm>
              <a:off x="4464" y="0"/>
              <a:ext cx="1306532" cy="310275"/>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128" name="Google Shape;128;p28"/>
            <p:cNvSpPr/>
            <p:nvPr/>
          </p:nvSpPr>
          <p:spPr>
            <a:xfrm>
              <a:off x="1111746"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8"/>
            <p:cNvSpPr txBox="1"/>
            <p:nvPr/>
          </p:nvSpPr>
          <p:spPr>
            <a:xfrm>
              <a:off x="1266884"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130" name="Google Shape;130;p28"/>
            <p:cNvSpPr/>
            <p:nvPr/>
          </p:nvSpPr>
          <p:spPr>
            <a:xfrm>
              <a:off x="2219027"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8"/>
            <p:cNvSpPr txBox="1"/>
            <p:nvPr/>
          </p:nvSpPr>
          <p:spPr>
            <a:xfrm>
              <a:off x="2374165"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132" name="Google Shape;132;p28"/>
            <p:cNvSpPr/>
            <p:nvPr/>
          </p:nvSpPr>
          <p:spPr>
            <a:xfrm>
              <a:off x="3326308"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8"/>
            <p:cNvSpPr txBox="1"/>
            <p:nvPr/>
          </p:nvSpPr>
          <p:spPr>
            <a:xfrm>
              <a:off x="3481446"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134" name="Google Shape;134;p28"/>
            <p:cNvSpPr/>
            <p:nvPr/>
          </p:nvSpPr>
          <p:spPr>
            <a:xfrm>
              <a:off x="4433589"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8"/>
            <p:cNvSpPr txBox="1"/>
            <p:nvPr/>
          </p:nvSpPr>
          <p:spPr>
            <a:xfrm>
              <a:off x="4588727"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136" name="Google Shape;136;p28"/>
            <p:cNvSpPr/>
            <p:nvPr/>
          </p:nvSpPr>
          <p:spPr>
            <a:xfrm>
              <a:off x="5540871"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8"/>
            <p:cNvSpPr txBox="1"/>
            <p:nvPr/>
          </p:nvSpPr>
          <p:spPr>
            <a:xfrm>
              <a:off x="5696009"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138" name="Google Shape;138;p28"/>
            <p:cNvSpPr/>
            <p:nvPr/>
          </p:nvSpPr>
          <p:spPr>
            <a:xfrm>
              <a:off x="6648152"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8"/>
            <p:cNvSpPr txBox="1"/>
            <p:nvPr/>
          </p:nvSpPr>
          <p:spPr>
            <a:xfrm>
              <a:off x="6803290"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140" name="Google Shape;140;p28"/>
            <p:cNvSpPr/>
            <p:nvPr/>
          </p:nvSpPr>
          <p:spPr>
            <a:xfrm>
              <a:off x="7755433"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8"/>
            <p:cNvSpPr txBox="1"/>
            <p:nvPr/>
          </p:nvSpPr>
          <p:spPr>
            <a:xfrm>
              <a:off x="7910571"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142" name="Google Shape;142;p28"/>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CORONAVIRUS PANDEMIC</a:t>
            </a:r>
            <a:endParaRPr/>
          </a:p>
        </p:txBody>
      </p:sp>
      <p:grpSp>
        <p:nvGrpSpPr>
          <p:cNvPr id="143" name="Google Shape;143;p28"/>
          <p:cNvGrpSpPr/>
          <p:nvPr/>
        </p:nvGrpSpPr>
        <p:grpSpPr>
          <a:xfrm>
            <a:off x="-4039207" y="341544"/>
            <a:ext cx="10635148" cy="5472816"/>
            <a:chOff x="-4594335" y="-704407"/>
            <a:chExt cx="10635148" cy="5472816"/>
          </a:xfrm>
        </p:grpSpPr>
        <p:sp>
          <p:nvSpPr>
            <p:cNvPr id="144" name="Google Shape;144;p28"/>
            <p:cNvSpPr/>
            <p:nvPr/>
          </p:nvSpPr>
          <p:spPr>
            <a:xfrm>
              <a:off x="-4594335" y="-704407"/>
              <a:ext cx="5472816" cy="5472816"/>
            </a:xfrm>
            <a:prstGeom prst="blockArc">
              <a:avLst>
                <a:gd fmla="val 18900000" name="adj1"/>
                <a:gd fmla="val 2700000" name="adj2"/>
                <a:gd fmla="val 395" name="adj3"/>
              </a:avLst>
            </a:prstGeom>
            <a:no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p:cNvSpPr/>
            <p:nvPr/>
          </p:nvSpPr>
          <p:spPr>
            <a:xfrm>
              <a:off x="384538" y="253918"/>
              <a:ext cx="5656275" cy="508162"/>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8"/>
            <p:cNvSpPr txBox="1"/>
            <p:nvPr/>
          </p:nvSpPr>
          <p:spPr>
            <a:xfrm>
              <a:off x="384538" y="253918"/>
              <a:ext cx="5656275" cy="508162"/>
            </a:xfrm>
            <a:prstGeom prst="rect">
              <a:avLst/>
            </a:prstGeom>
            <a:noFill/>
            <a:ln>
              <a:noFill/>
            </a:ln>
          </p:spPr>
          <p:txBody>
            <a:bodyPr anchorCtr="0" anchor="ctr" bIns="22850" lIns="403350" spcFirstLastPara="1" rIns="22850" wrap="square" tIns="22850">
              <a:noAutofit/>
            </a:bodyPr>
            <a:lstStyle/>
            <a:p>
              <a:pPr indent="0" lvl="0" marL="0" marR="0" rtl="0" algn="l">
                <a:lnSpc>
                  <a:spcPct val="9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a:t>
              </a:r>
              <a:r>
                <a:rPr b="0" i="0" lang="en-US" sz="900" u="none" cap="none" strike="noStrike">
                  <a:solidFill>
                    <a:schemeClr val="lt1"/>
                  </a:solidFill>
                  <a:latin typeface="Gill Sans"/>
                  <a:ea typeface="Gill Sans"/>
                  <a:cs typeface="Gill Sans"/>
                  <a:sym typeface="Gill Sans"/>
                </a:rPr>
                <a:t>Nearly a year ago, the coronavirus-19 pandemic began sweeping the globe</a:t>
              </a:r>
              <a:endParaRPr b="0" i="0" sz="900" u="none" cap="none" strike="noStrike">
                <a:solidFill>
                  <a:schemeClr val="lt1"/>
                </a:solidFill>
                <a:latin typeface="Arial"/>
                <a:ea typeface="Arial"/>
                <a:cs typeface="Arial"/>
                <a:sym typeface="Arial"/>
              </a:endParaRPr>
            </a:p>
          </p:txBody>
        </p:sp>
        <p:sp>
          <p:nvSpPr>
            <p:cNvPr id="147" name="Google Shape;147;p28"/>
            <p:cNvSpPr/>
            <p:nvPr/>
          </p:nvSpPr>
          <p:spPr>
            <a:xfrm>
              <a:off x="66936" y="190398"/>
              <a:ext cx="635203" cy="635203"/>
            </a:xfrm>
            <a:prstGeom prst="ellipse">
              <a:avLst/>
            </a:prstGeom>
            <a:solidFill>
              <a:schemeClr val="lt1"/>
            </a:solid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p:cNvSpPr/>
            <p:nvPr/>
          </p:nvSpPr>
          <p:spPr>
            <a:xfrm>
              <a:off x="748672" y="1015918"/>
              <a:ext cx="5292140" cy="508162"/>
            </a:xfrm>
            <a:prstGeom prst="rect">
              <a:avLst/>
            </a:prstGeom>
            <a:solidFill>
              <a:srgbClr val="C9642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txBox="1"/>
            <p:nvPr/>
          </p:nvSpPr>
          <p:spPr>
            <a:xfrm>
              <a:off x="748672" y="1015918"/>
              <a:ext cx="5292140" cy="508162"/>
            </a:xfrm>
            <a:prstGeom prst="rect">
              <a:avLst/>
            </a:prstGeom>
            <a:noFill/>
            <a:ln>
              <a:noFill/>
            </a:ln>
          </p:spPr>
          <p:txBody>
            <a:bodyPr anchorCtr="0" anchor="ctr" bIns="22850" lIns="403350" spcFirstLastPara="1" rIns="22850" wrap="square" tIns="22850">
              <a:noAutofit/>
            </a:bodyPr>
            <a:lstStyle/>
            <a:p>
              <a:pPr indent="0" lvl="0" marL="0" marR="0" rtl="0" algn="l">
                <a:lnSpc>
                  <a:spcPct val="9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a:t>
              </a:r>
              <a:r>
                <a:rPr b="0" i="0" lang="en-US" sz="900" u="none" cap="none" strike="noStrike">
                  <a:solidFill>
                    <a:schemeClr val="lt1"/>
                  </a:solidFill>
                  <a:latin typeface="Gill Sans"/>
                  <a:ea typeface="Gill Sans"/>
                  <a:cs typeface="Gill Sans"/>
                  <a:sym typeface="Gill Sans"/>
                </a:rPr>
                <a:t>Every community has been impacted by the virus, resulting in millions of lost lives and an alarming number of business, threatening social and economic stability</a:t>
              </a:r>
              <a:endParaRPr b="0" i="0" sz="900" u="none" cap="none" strike="noStrike">
                <a:solidFill>
                  <a:schemeClr val="lt1"/>
                </a:solidFill>
                <a:latin typeface="Gill Sans"/>
                <a:ea typeface="Gill Sans"/>
                <a:cs typeface="Gill Sans"/>
                <a:sym typeface="Gill Sans"/>
              </a:endParaRPr>
            </a:p>
          </p:txBody>
        </p:sp>
        <p:sp>
          <p:nvSpPr>
            <p:cNvPr id="150" name="Google Shape;150;p28"/>
            <p:cNvSpPr/>
            <p:nvPr/>
          </p:nvSpPr>
          <p:spPr>
            <a:xfrm>
              <a:off x="431071" y="952398"/>
              <a:ext cx="635203" cy="635203"/>
            </a:xfrm>
            <a:prstGeom prst="ellipse">
              <a:avLst/>
            </a:prstGeom>
            <a:solidFill>
              <a:schemeClr val="lt1"/>
            </a:solidFill>
            <a:ln cap="flat" cmpd="sng" w="25400">
              <a:solidFill>
                <a:srgbClr val="C964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p:nvPr/>
          </p:nvSpPr>
          <p:spPr>
            <a:xfrm>
              <a:off x="860432" y="1777918"/>
              <a:ext cx="5180380" cy="508162"/>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txBox="1"/>
            <p:nvPr/>
          </p:nvSpPr>
          <p:spPr>
            <a:xfrm>
              <a:off x="860432" y="1777918"/>
              <a:ext cx="5180380" cy="508162"/>
            </a:xfrm>
            <a:prstGeom prst="rect">
              <a:avLst/>
            </a:prstGeom>
            <a:noFill/>
            <a:ln>
              <a:noFill/>
            </a:ln>
          </p:spPr>
          <p:txBody>
            <a:bodyPr anchorCtr="0" anchor="ctr" bIns="22850" lIns="403350" spcFirstLastPara="1" rIns="22850" wrap="square" tIns="22850">
              <a:noAutofit/>
            </a:bodyPr>
            <a:lstStyle/>
            <a:p>
              <a:pPr indent="0" lvl="0" marL="0" marR="0" rtl="0" algn="l">
                <a:lnSpc>
                  <a:spcPct val="9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a:t>
              </a:r>
              <a:r>
                <a:rPr b="0" i="0" lang="en-US" sz="900" u="none" cap="none" strike="noStrike">
                  <a:solidFill>
                    <a:schemeClr val="lt1"/>
                  </a:solidFill>
                  <a:latin typeface="Gill Sans"/>
                  <a:ea typeface="Gill Sans"/>
                  <a:cs typeface="Gill Sans"/>
                  <a:sym typeface="Gill Sans"/>
                </a:rPr>
                <a:t>There has been an international push for treatments and vaccines to combat the pandemic with an unprecedented amount of turnaround time.</a:t>
              </a:r>
              <a:endParaRPr b="0" i="0" sz="900" u="none" cap="none" strike="noStrike">
                <a:solidFill>
                  <a:schemeClr val="lt1"/>
                </a:solidFill>
                <a:latin typeface="Gill Sans"/>
                <a:ea typeface="Gill Sans"/>
                <a:cs typeface="Gill Sans"/>
                <a:sym typeface="Gill Sans"/>
              </a:endParaRPr>
            </a:p>
          </p:txBody>
        </p:sp>
        <p:sp>
          <p:nvSpPr>
            <p:cNvPr id="153" name="Google Shape;153;p28"/>
            <p:cNvSpPr/>
            <p:nvPr/>
          </p:nvSpPr>
          <p:spPr>
            <a:xfrm>
              <a:off x="542831" y="1714398"/>
              <a:ext cx="635203" cy="635203"/>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a:off x="748672" y="2539918"/>
              <a:ext cx="5292140" cy="508162"/>
            </a:xfrm>
            <a:prstGeom prst="rect">
              <a:avLst/>
            </a:prstGeom>
            <a:solidFill>
              <a:schemeClr val="accent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txBox="1"/>
            <p:nvPr/>
          </p:nvSpPr>
          <p:spPr>
            <a:xfrm>
              <a:off x="748672" y="2539918"/>
              <a:ext cx="5292140" cy="508162"/>
            </a:xfrm>
            <a:prstGeom prst="rect">
              <a:avLst/>
            </a:prstGeom>
            <a:noFill/>
            <a:ln>
              <a:noFill/>
            </a:ln>
          </p:spPr>
          <p:txBody>
            <a:bodyPr anchorCtr="0" anchor="ctr" bIns="22850" lIns="403350" spcFirstLastPara="1" rIns="22850" wrap="square" tIns="22850">
              <a:noAutofit/>
            </a:bodyPr>
            <a:lstStyle/>
            <a:p>
              <a:pPr indent="0" lvl="0" marL="0" marR="0" rtl="0" algn="l">
                <a:lnSpc>
                  <a:spcPct val="9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a:t>
              </a:r>
              <a:r>
                <a:rPr b="0" i="0" lang="en-US" sz="900" u="none" cap="none" strike="noStrike">
                  <a:solidFill>
                    <a:schemeClr val="lt1"/>
                  </a:solidFill>
                  <a:latin typeface="Gill Sans"/>
                  <a:ea typeface="Gill Sans"/>
                  <a:cs typeface="Gill Sans"/>
                  <a:sym typeface="Gill Sans"/>
                </a:rPr>
                <a:t>With the current scalability of pending vaccine production, a multi tiered approach must be used for distributing the supply.</a:t>
              </a:r>
              <a:endParaRPr b="0" i="0" sz="900" u="none" cap="none" strike="noStrike">
                <a:solidFill>
                  <a:schemeClr val="lt1"/>
                </a:solidFill>
                <a:latin typeface="Gill Sans"/>
                <a:ea typeface="Gill Sans"/>
                <a:cs typeface="Gill Sans"/>
                <a:sym typeface="Gill Sans"/>
              </a:endParaRPr>
            </a:p>
          </p:txBody>
        </p:sp>
        <p:sp>
          <p:nvSpPr>
            <p:cNvPr id="156" name="Google Shape;156;p28"/>
            <p:cNvSpPr/>
            <p:nvPr/>
          </p:nvSpPr>
          <p:spPr>
            <a:xfrm>
              <a:off x="431071" y="2476398"/>
              <a:ext cx="635203" cy="635203"/>
            </a:xfrm>
            <a:prstGeom prst="ellipse">
              <a:avLst/>
            </a:pr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384538" y="3301918"/>
              <a:ext cx="5656275" cy="508162"/>
            </a:xfrm>
            <a:prstGeom prst="rect">
              <a:avLst/>
            </a:prstGeom>
            <a:solidFill>
              <a:schemeClr val="accent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txBox="1"/>
            <p:nvPr/>
          </p:nvSpPr>
          <p:spPr>
            <a:xfrm>
              <a:off x="384538" y="3301918"/>
              <a:ext cx="5656275" cy="508162"/>
            </a:xfrm>
            <a:prstGeom prst="rect">
              <a:avLst/>
            </a:prstGeom>
            <a:noFill/>
            <a:ln>
              <a:noFill/>
            </a:ln>
          </p:spPr>
          <p:txBody>
            <a:bodyPr anchorCtr="0" anchor="ctr" bIns="22850" lIns="403350" spcFirstLastPara="1" rIns="22850" wrap="square" tIns="22850">
              <a:noAutofit/>
            </a:bodyPr>
            <a:lstStyle/>
            <a:p>
              <a:pPr indent="0" lvl="0" marL="0" marR="0" rtl="0" algn="l">
                <a:lnSpc>
                  <a:spcPct val="9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a:t>
              </a:r>
              <a:r>
                <a:rPr b="0" i="0" lang="en-US" sz="900" u="none" cap="none" strike="noStrike">
                  <a:solidFill>
                    <a:schemeClr val="lt1"/>
                  </a:solidFill>
                  <a:latin typeface="Gill Sans"/>
                  <a:ea typeface="Gill Sans"/>
                  <a:cs typeface="Gill Sans"/>
                  <a:sym typeface="Gill Sans"/>
                </a:rPr>
                <a:t> Scientists, Pharmaceutical Executives, Government Officials and the general population alike have interest in how to better understand the state of the US and what aspects should be considered in tiering system.</a:t>
              </a:r>
              <a:endParaRPr b="0" i="0" sz="900" u="none" cap="none" strike="noStrike">
                <a:solidFill>
                  <a:schemeClr val="lt1"/>
                </a:solidFill>
                <a:latin typeface="Gill Sans"/>
                <a:ea typeface="Gill Sans"/>
                <a:cs typeface="Gill Sans"/>
                <a:sym typeface="Gill Sans"/>
              </a:endParaRPr>
            </a:p>
          </p:txBody>
        </p:sp>
        <p:sp>
          <p:nvSpPr>
            <p:cNvPr id="159" name="Google Shape;159;p28"/>
            <p:cNvSpPr/>
            <p:nvPr/>
          </p:nvSpPr>
          <p:spPr>
            <a:xfrm>
              <a:off x="66936" y="3238398"/>
              <a:ext cx="635203" cy="635203"/>
            </a:xfrm>
            <a:prstGeom prst="ellipse">
              <a:avLst/>
            </a:prstGeom>
            <a:solidFill>
              <a:schemeClr val="lt1"/>
            </a:solidFill>
            <a:ln cap="flat" cmpd="sng" w="254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pSp>
        <p:nvGrpSpPr>
          <p:cNvPr id="164" name="Google Shape;164;p4"/>
          <p:cNvGrpSpPr/>
          <p:nvPr/>
        </p:nvGrpSpPr>
        <p:grpSpPr>
          <a:xfrm>
            <a:off x="4464" y="-1"/>
            <a:ext cx="9135070" cy="310275"/>
            <a:chOff x="4464" y="0"/>
            <a:chExt cx="9135070" cy="310275"/>
          </a:xfrm>
        </p:grpSpPr>
        <p:sp>
          <p:nvSpPr>
            <p:cNvPr id="165" name="Google Shape;165;p4"/>
            <p:cNvSpPr/>
            <p:nvPr/>
          </p:nvSpPr>
          <p:spPr>
            <a:xfrm>
              <a:off x="4464" y="0"/>
              <a:ext cx="1384101" cy="310275"/>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
            <p:cNvSpPr txBox="1"/>
            <p:nvPr/>
          </p:nvSpPr>
          <p:spPr>
            <a:xfrm>
              <a:off x="4464" y="0"/>
              <a:ext cx="1306532" cy="310275"/>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167" name="Google Shape;167;p4"/>
            <p:cNvSpPr/>
            <p:nvPr/>
          </p:nvSpPr>
          <p:spPr>
            <a:xfrm>
              <a:off x="1111746" y="0"/>
              <a:ext cx="1384101" cy="310275"/>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
            <p:cNvSpPr txBox="1"/>
            <p:nvPr/>
          </p:nvSpPr>
          <p:spPr>
            <a:xfrm>
              <a:off x="1266884"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169" name="Google Shape;169;p4"/>
            <p:cNvSpPr/>
            <p:nvPr/>
          </p:nvSpPr>
          <p:spPr>
            <a:xfrm>
              <a:off x="2219027"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
            <p:cNvSpPr txBox="1"/>
            <p:nvPr/>
          </p:nvSpPr>
          <p:spPr>
            <a:xfrm>
              <a:off x="2374165"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171" name="Google Shape;171;p4"/>
            <p:cNvSpPr/>
            <p:nvPr/>
          </p:nvSpPr>
          <p:spPr>
            <a:xfrm>
              <a:off x="3326308"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
            <p:cNvSpPr txBox="1"/>
            <p:nvPr/>
          </p:nvSpPr>
          <p:spPr>
            <a:xfrm>
              <a:off x="3481446"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173" name="Google Shape;173;p4"/>
            <p:cNvSpPr/>
            <p:nvPr/>
          </p:nvSpPr>
          <p:spPr>
            <a:xfrm>
              <a:off x="4433589"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
            <p:cNvSpPr txBox="1"/>
            <p:nvPr/>
          </p:nvSpPr>
          <p:spPr>
            <a:xfrm>
              <a:off x="4588727"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175" name="Google Shape;175;p4"/>
            <p:cNvSpPr/>
            <p:nvPr/>
          </p:nvSpPr>
          <p:spPr>
            <a:xfrm>
              <a:off x="5540871"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
            <p:cNvSpPr txBox="1"/>
            <p:nvPr/>
          </p:nvSpPr>
          <p:spPr>
            <a:xfrm>
              <a:off x="5696009"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177" name="Google Shape;177;p4"/>
            <p:cNvSpPr/>
            <p:nvPr/>
          </p:nvSpPr>
          <p:spPr>
            <a:xfrm>
              <a:off x="6648152"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
            <p:cNvSpPr txBox="1"/>
            <p:nvPr/>
          </p:nvSpPr>
          <p:spPr>
            <a:xfrm>
              <a:off x="6803290"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179" name="Google Shape;179;p4"/>
            <p:cNvSpPr/>
            <p:nvPr/>
          </p:nvSpPr>
          <p:spPr>
            <a:xfrm>
              <a:off x="7755433"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p:cNvSpPr txBox="1"/>
            <p:nvPr/>
          </p:nvSpPr>
          <p:spPr>
            <a:xfrm>
              <a:off x="7910596"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181" name="Google Shape;181;p4"/>
          <p:cNvSpPr txBox="1"/>
          <p:nvPr>
            <p:ph type="title"/>
          </p:nvPr>
        </p:nvSpPr>
        <p:spPr>
          <a:xfrm>
            <a:off x="228600" y="52957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EFFICIENT DISTRIBUTION OF VACCINE</a:t>
            </a:r>
            <a:endParaRPr/>
          </a:p>
        </p:txBody>
      </p:sp>
      <p:sp>
        <p:nvSpPr>
          <p:cNvPr id="182" name="Google Shape;182;p4"/>
          <p:cNvSpPr/>
          <p:nvPr/>
        </p:nvSpPr>
        <p:spPr>
          <a:xfrm>
            <a:off x="282412" y="1669614"/>
            <a:ext cx="2508914" cy="1628890"/>
          </a:xfrm>
          <a:prstGeom prst="wedgeRectCallout">
            <a:avLst>
              <a:gd fmla="val -41569" name="adj1"/>
              <a:gd fmla="val 60819" name="adj2"/>
            </a:avLst>
          </a:prstGeom>
          <a:solidFill>
            <a:srgbClr val="404040"/>
          </a:solidFill>
          <a:ln cap="flat" cmpd="sng" w="254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3" name="Google Shape;183;p4"/>
          <p:cNvSpPr txBox="1"/>
          <p:nvPr/>
        </p:nvSpPr>
        <p:spPr>
          <a:xfrm>
            <a:off x="481446" y="1895903"/>
            <a:ext cx="2309880" cy="102129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Clr>
                <a:srgbClr val="000000"/>
              </a:buClr>
              <a:buSzPts val="1600"/>
              <a:buFont typeface="Arial"/>
              <a:buNone/>
            </a:pPr>
            <a:r>
              <a:rPr b="0" i="0" lang="en-US" sz="1600" u="none" cap="none" strike="noStrike">
                <a:solidFill>
                  <a:srgbClr val="D8D8D8"/>
                </a:solidFill>
                <a:latin typeface="Gill Sans"/>
                <a:ea typeface="Gill Sans"/>
                <a:cs typeface="Gill Sans"/>
                <a:sym typeface="Gill Sans"/>
              </a:rPr>
              <a:t>What would efficient distribution look like?</a:t>
            </a:r>
            <a:endParaRPr b="0" i="0" sz="1600" u="none" cap="none" strike="noStrike">
              <a:solidFill>
                <a:srgbClr val="D8D8D8"/>
              </a:solidFill>
              <a:latin typeface="Gill Sans"/>
              <a:ea typeface="Gill Sans"/>
              <a:cs typeface="Gill Sans"/>
              <a:sym typeface="Gill Sans"/>
            </a:endParaRPr>
          </a:p>
        </p:txBody>
      </p:sp>
      <p:sp>
        <p:nvSpPr>
          <p:cNvPr id="184" name="Google Shape;184;p4"/>
          <p:cNvSpPr/>
          <p:nvPr/>
        </p:nvSpPr>
        <p:spPr>
          <a:xfrm>
            <a:off x="7177167" y="2277860"/>
            <a:ext cx="1684421" cy="1706633"/>
          </a:xfrm>
          <a:prstGeom prst="wedgeRectCallout">
            <a:avLst>
              <a:gd fmla="val 48918" name="adj1"/>
              <a:gd fmla="val 60135" name="adj2"/>
            </a:avLst>
          </a:prstGeom>
          <a:solidFill>
            <a:schemeClr val="accent1"/>
          </a:solidFill>
          <a:ln cap="flat" cmpd="sng" w="254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 name="Google Shape;185;p4"/>
          <p:cNvSpPr txBox="1"/>
          <p:nvPr/>
        </p:nvSpPr>
        <p:spPr>
          <a:xfrm>
            <a:off x="7400136" y="2546402"/>
            <a:ext cx="1262418" cy="1169551"/>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Gill Sans"/>
                <a:ea typeface="Gill Sans"/>
                <a:cs typeface="Gill Sans"/>
                <a:sym typeface="Gill Sans"/>
              </a:rPr>
              <a:t>How can we better understand the status of each state?</a:t>
            </a:r>
            <a:endParaRPr b="0" i="0" sz="1400" u="none" cap="none" strike="noStrike">
              <a:solidFill>
                <a:schemeClr val="lt1"/>
              </a:solidFill>
              <a:latin typeface="Arial"/>
              <a:ea typeface="Arial"/>
              <a:cs typeface="Arial"/>
              <a:sym typeface="Arial"/>
            </a:endParaRPr>
          </a:p>
        </p:txBody>
      </p:sp>
      <p:grpSp>
        <p:nvGrpSpPr>
          <p:cNvPr id="186" name="Google Shape;186;p4"/>
          <p:cNvGrpSpPr/>
          <p:nvPr/>
        </p:nvGrpSpPr>
        <p:grpSpPr>
          <a:xfrm>
            <a:off x="2690703" y="1149977"/>
            <a:ext cx="4198112" cy="3962401"/>
            <a:chOff x="995043" y="50799"/>
            <a:chExt cx="4198112" cy="3962401"/>
          </a:xfrm>
        </p:grpSpPr>
        <p:sp>
          <p:nvSpPr>
            <p:cNvPr id="187" name="Google Shape;187;p4"/>
            <p:cNvSpPr/>
            <p:nvPr/>
          </p:nvSpPr>
          <p:spPr>
            <a:xfrm>
              <a:off x="1874899" y="50799"/>
              <a:ext cx="2438400" cy="2438400"/>
            </a:xfrm>
            <a:prstGeom prst="ellipse">
              <a:avLst/>
            </a:prstGeom>
            <a:solidFill>
              <a:schemeClr val="accent2">
                <a:alpha val="49411"/>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txBox="1"/>
            <p:nvPr/>
          </p:nvSpPr>
          <p:spPr>
            <a:xfrm>
              <a:off x="2200019" y="477519"/>
              <a:ext cx="1788160" cy="109728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Impact by Demographic</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a:off x="2754755" y="1574800"/>
              <a:ext cx="2438400" cy="2438400"/>
            </a:xfrm>
            <a:prstGeom prst="ellipse">
              <a:avLst/>
            </a:prstGeom>
            <a:solidFill>
              <a:srgbClr val="C9642E">
                <a:alpha val="49411"/>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
            <p:cNvSpPr txBox="1"/>
            <p:nvPr/>
          </p:nvSpPr>
          <p:spPr>
            <a:xfrm>
              <a:off x="3500499" y="2204720"/>
              <a:ext cx="1463040" cy="134112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Hospital Capacities</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a:off x="995043" y="1574800"/>
              <a:ext cx="2438400" cy="2438400"/>
            </a:xfrm>
            <a:prstGeom prst="ellipse">
              <a:avLst/>
            </a:prstGeom>
            <a:solidFill>
              <a:schemeClr val="accent4">
                <a:alpha val="49411"/>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
            <p:cNvSpPr txBox="1"/>
            <p:nvPr/>
          </p:nvSpPr>
          <p:spPr>
            <a:xfrm>
              <a:off x="1224659" y="2204720"/>
              <a:ext cx="1463040" cy="134112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Access to Research Institutions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5"/>
          <p:cNvGrpSpPr/>
          <p:nvPr/>
        </p:nvGrpSpPr>
        <p:grpSpPr>
          <a:xfrm>
            <a:off x="4464" y="33549"/>
            <a:ext cx="9135070" cy="310275"/>
            <a:chOff x="4464" y="0"/>
            <a:chExt cx="9135070" cy="310275"/>
          </a:xfrm>
        </p:grpSpPr>
        <p:sp>
          <p:nvSpPr>
            <p:cNvPr id="198" name="Google Shape;198;p5"/>
            <p:cNvSpPr/>
            <p:nvPr/>
          </p:nvSpPr>
          <p:spPr>
            <a:xfrm>
              <a:off x="4464" y="0"/>
              <a:ext cx="1384101" cy="310275"/>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
            <p:cNvSpPr txBox="1"/>
            <p:nvPr/>
          </p:nvSpPr>
          <p:spPr>
            <a:xfrm>
              <a:off x="4464" y="0"/>
              <a:ext cx="1306532" cy="310275"/>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chemeClr val="dk1"/>
                </a:solidFill>
                <a:latin typeface="Gill Sans"/>
                <a:ea typeface="Gill Sans"/>
                <a:cs typeface="Gill Sans"/>
                <a:sym typeface="Gill Sans"/>
              </a:endParaRPr>
            </a:p>
          </p:txBody>
        </p:sp>
        <p:sp>
          <p:nvSpPr>
            <p:cNvPr id="200" name="Google Shape;200;p5"/>
            <p:cNvSpPr/>
            <p:nvPr/>
          </p:nvSpPr>
          <p:spPr>
            <a:xfrm>
              <a:off x="1111746"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
            <p:cNvSpPr txBox="1"/>
            <p:nvPr/>
          </p:nvSpPr>
          <p:spPr>
            <a:xfrm>
              <a:off x="1266884"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202" name="Google Shape;202;p5"/>
            <p:cNvSpPr/>
            <p:nvPr/>
          </p:nvSpPr>
          <p:spPr>
            <a:xfrm>
              <a:off x="2219027" y="0"/>
              <a:ext cx="1384101" cy="310275"/>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
            <p:cNvSpPr txBox="1"/>
            <p:nvPr/>
          </p:nvSpPr>
          <p:spPr>
            <a:xfrm>
              <a:off x="2374165"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204" name="Google Shape;204;p5"/>
            <p:cNvSpPr/>
            <p:nvPr/>
          </p:nvSpPr>
          <p:spPr>
            <a:xfrm>
              <a:off x="3326308"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
            <p:cNvSpPr txBox="1"/>
            <p:nvPr/>
          </p:nvSpPr>
          <p:spPr>
            <a:xfrm>
              <a:off x="3481446"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206" name="Google Shape;206;p5"/>
            <p:cNvSpPr/>
            <p:nvPr/>
          </p:nvSpPr>
          <p:spPr>
            <a:xfrm>
              <a:off x="4433589"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
            <p:cNvSpPr txBox="1"/>
            <p:nvPr/>
          </p:nvSpPr>
          <p:spPr>
            <a:xfrm>
              <a:off x="4588727"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208" name="Google Shape;208;p5"/>
            <p:cNvSpPr/>
            <p:nvPr/>
          </p:nvSpPr>
          <p:spPr>
            <a:xfrm>
              <a:off x="5540871"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
            <p:cNvSpPr txBox="1"/>
            <p:nvPr/>
          </p:nvSpPr>
          <p:spPr>
            <a:xfrm>
              <a:off x="5696009"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210" name="Google Shape;210;p5"/>
            <p:cNvSpPr/>
            <p:nvPr/>
          </p:nvSpPr>
          <p:spPr>
            <a:xfrm>
              <a:off x="6648152"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
            <p:cNvSpPr txBox="1"/>
            <p:nvPr/>
          </p:nvSpPr>
          <p:spPr>
            <a:xfrm>
              <a:off x="6803290"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212" name="Google Shape;212;p5"/>
            <p:cNvSpPr/>
            <p:nvPr/>
          </p:nvSpPr>
          <p:spPr>
            <a:xfrm>
              <a:off x="7755433"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
            <p:cNvSpPr txBox="1"/>
            <p:nvPr/>
          </p:nvSpPr>
          <p:spPr>
            <a:xfrm>
              <a:off x="7910571"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214" name="Google Shape;214;p5"/>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EXTRACT, TRANSFORM, LOAD</a:t>
            </a:r>
            <a:endParaRPr/>
          </a:p>
        </p:txBody>
      </p:sp>
      <p:pic>
        <p:nvPicPr>
          <p:cNvPr id="215" name="Google Shape;215;p5"/>
          <p:cNvPicPr preferRelativeResize="0"/>
          <p:nvPr/>
        </p:nvPicPr>
        <p:blipFill rotWithShape="1">
          <a:blip r:embed="rId3">
            <a:alphaModFix/>
          </a:blip>
          <a:srcRect b="0" l="0" r="0" t="0"/>
          <a:stretch/>
        </p:blipFill>
        <p:spPr>
          <a:xfrm>
            <a:off x="573312" y="1869226"/>
            <a:ext cx="7720553" cy="3131096"/>
          </a:xfrm>
          <a:prstGeom prst="rect">
            <a:avLst/>
          </a:prstGeom>
          <a:noFill/>
          <a:ln>
            <a:noFill/>
          </a:ln>
        </p:spPr>
      </p:pic>
      <p:pic>
        <p:nvPicPr>
          <p:cNvPr id="216" name="Google Shape;216;p5"/>
          <p:cNvPicPr preferRelativeResize="0"/>
          <p:nvPr/>
        </p:nvPicPr>
        <p:blipFill rotWithShape="1">
          <a:blip r:embed="rId4">
            <a:alphaModFix/>
          </a:blip>
          <a:srcRect b="0" l="0" r="0" t="0"/>
          <a:stretch/>
        </p:blipFill>
        <p:spPr>
          <a:xfrm>
            <a:off x="2132341" y="1856844"/>
            <a:ext cx="1399925" cy="669405"/>
          </a:xfrm>
          <a:prstGeom prst="rect">
            <a:avLst/>
          </a:prstGeom>
          <a:noFill/>
          <a:ln>
            <a:noFill/>
          </a:ln>
        </p:spPr>
      </p:pic>
      <p:pic>
        <p:nvPicPr>
          <p:cNvPr id="217" name="Google Shape;217;p5"/>
          <p:cNvPicPr preferRelativeResize="0"/>
          <p:nvPr/>
        </p:nvPicPr>
        <p:blipFill rotWithShape="1">
          <a:blip r:embed="rId5">
            <a:alphaModFix/>
          </a:blip>
          <a:srcRect b="0" l="0" r="0" t="0"/>
          <a:stretch/>
        </p:blipFill>
        <p:spPr>
          <a:xfrm>
            <a:off x="6930981" y="1605060"/>
            <a:ext cx="1165763" cy="1258576"/>
          </a:xfrm>
          <a:prstGeom prst="rect">
            <a:avLst/>
          </a:prstGeom>
          <a:noFill/>
          <a:ln>
            <a:noFill/>
          </a:ln>
        </p:spPr>
      </p:pic>
      <p:pic>
        <p:nvPicPr>
          <p:cNvPr descr="University Logo – Brand Guidelines" id="218" name="Google Shape;218;p5"/>
          <p:cNvPicPr preferRelativeResize="0"/>
          <p:nvPr/>
        </p:nvPicPr>
        <p:blipFill rotWithShape="1">
          <a:blip r:embed="rId6">
            <a:alphaModFix/>
          </a:blip>
          <a:srcRect b="48844" l="38001" r="37393" t="20891"/>
          <a:stretch/>
        </p:blipFill>
        <p:spPr>
          <a:xfrm>
            <a:off x="1423904" y="2025183"/>
            <a:ext cx="529084" cy="418328"/>
          </a:xfrm>
          <a:prstGeom prst="rect">
            <a:avLst/>
          </a:prstGeom>
          <a:noFill/>
          <a:ln>
            <a:noFill/>
          </a:ln>
        </p:spPr>
      </p:pic>
      <p:pic>
        <p:nvPicPr>
          <p:cNvPr descr="Who, How Many and Where: Research Using the U.S. Census – UC Berkeley  Library Update" id="219" name="Google Shape;219;p5"/>
          <p:cNvPicPr preferRelativeResize="0"/>
          <p:nvPr/>
        </p:nvPicPr>
        <p:blipFill rotWithShape="1">
          <a:blip r:embed="rId7">
            <a:alphaModFix/>
          </a:blip>
          <a:srcRect b="0" l="0" r="0" t="0"/>
          <a:stretch/>
        </p:blipFill>
        <p:spPr>
          <a:xfrm>
            <a:off x="560425" y="1883419"/>
            <a:ext cx="973661" cy="730246"/>
          </a:xfrm>
          <a:prstGeom prst="rect">
            <a:avLst/>
          </a:prstGeom>
          <a:noFill/>
          <a:ln>
            <a:noFill/>
          </a:ln>
        </p:spPr>
      </p:pic>
      <p:pic>
        <p:nvPicPr>
          <p:cNvPr descr="Download MySQL Logo in SVG Vector or PNG File Format - Logo.wine" id="220" name="Google Shape;220;p5"/>
          <p:cNvPicPr preferRelativeResize="0"/>
          <p:nvPr/>
        </p:nvPicPr>
        <p:blipFill rotWithShape="1">
          <a:blip r:embed="rId8">
            <a:alphaModFix/>
          </a:blip>
          <a:srcRect b="0" l="0" r="0" t="0"/>
          <a:stretch/>
        </p:blipFill>
        <p:spPr>
          <a:xfrm>
            <a:off x="5414961" y="1901783"/>
            <a:ext cx="1157313" cy="771542"/>
          </a:xfrm>
          <a:prstGeom prst="rect">
            <a:avLst/>
          </a:prstGeom>
          <a:noFill/>
          <a:ln>
            <a:noFill/>
          </a:ln>
        </p:spPr>
      </p:pic>
      <p:pic>
        <p:nvPicPr>
          <p:cNvPr descr="How to Run Trading Algorithms on Google Cloud Platform in 6 Easy Steps" id="221" name="Google Shape;221;p5"/>
          <p:cNvPicPr preferRelativeResize="0"/>
          <p:nvPr/>
        </p:nvPicPr>
        <p:blipFill rotWithShape="1">
          <a:blip r:embed="rId9">
            <a:alphaModFix/>
          </a:blip>
          <a:srcRect b="0" l="0" r="0" t="0"/>
          <a:stretch/>
        </p:blipFill>
        <p:spPr>
          <a:xfrm>
            <a:off x="3843737" y="1869978"/>
            <a:ext cx="1179702" cy="7287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1700"/>
              <a:t>Critical to…</a:t>
            </a:r>
            <a:endParaRPr sz="1700"/>
          </a:p>
          <a:p>
            <a:pPr indent="-330200" lvl="0" marL="457200" rtl="0" algn="l">
              <a:lnSpc>
                <a:spcPct val="100000"/>
              </a:lnSpc>
              <a:spcBef>
                <a:spcPts val="1600"/>
              </a:spcBef>
              <a:spcAft>
                <a:spcPts val="0"/>
              </a:spcAft>
              <a:buSzPts val="1600"/>
              <a:buChar char="●"/>
            </a:pPr>
            <a:r>
              <a:rPr lang="en-US" sz="1600"/>
              <a:t>Dimensionality Reduction</a:t>
            </a:r>
            <a:endParaRPr sz="1600"/>
          </a:p>
          <a:p>
            <a:pPr indent="-330200" lvl="1" marL="914400" rtl="0" algn="l">
              <a:lnSpc>
                <a:spcPct val="100000"/>
              </a:lnSpc>
              <a:spcBef>
                <a:spcPts val="0"/>
              </a:spcBef>
              <a:spcAft>
                <a:spcPts val="0"/>
              </a:spcAft>
              <a:buSzPts val="1600"/>
              <a:buChar char="○"/>
            </a:pPr>
            <a:r>
              <a:rPr lang="en-US" sz="1600"/>
              <a:t>800k rows to ~3k</a:t>
            </a:r>
            <a:endParaRPr sz="1600"/>
          </a:p>
          <a:p>
            <a:pPr indent="-330200" lvl="1" marL="914400" rtl="0" algn="l">
              <a:lnSpc>
                <a:spcPct val="100000"/>
              </a:lnSpc>
              <a:spcBef>
                <a:spcPts val="0"/>
              </a:spcBef>
              <a:spcAft>
                <a:spcPts val="0"/>
              </a:spcAft>
              <a:buSzPts val="1600"/>
              <a:buChar char="○"/>
            </a:pPr>
            <a:r>
              <a:rPr lang="en-US" sz="1600"/>
              <a:t>40+ columns to 20</a:t>
            </a:r>
            <a:endParaRPr sz="1600"/>
          </a:p>
          <a:p>
            <a:pPr indent="-330200" lvl="0" marL="457200" rtl="0" algn="l">
              <a:lnSpc>
                <a:spcPct val="100000"/>
              </a:lnSpc>
              <a:spcBef>
                <a:spcPts val="0"/>
              </a:spcBef>
              <a:spcAft>
                <a:spcPts val="0"/>
              </a:spcAft>
              <a:buSzPts val="1600"/>
              <a:buChar char="●"/>
            </a:pPr>
            <a:r>
              <a:rPr lang="en-US" sz="1600"/>
              <a:t>Normalization</a:t>
            </a:r>
            <a:endParaRPr sz="1600"/>
          </a:p>
          <a:p>
            <a:pPr indent="-330200" lvl="1" marL="914400" rtl="0" algn="l">
              <a:lnSpc>
                <a:spcPct val="100000"/>
              </a:lnSpc>
              <a:spcBef>
                <a:spcPts val="0"/>
              </a:spcBef>
              <a:spcAft>
                <a:spcPts val="0"/>
              </a:spcAft>
              <a:buSzPts val="1600"/>
              <a:buChar char="○"/>
            </a:pPr>
            <a:r>
              <a:rPr lang="en-US" sz="1600"/>
              <a:t>column/row transformations</a:t>
            </a:r>
            <a:endParaRPr sz="1600"/>
          </a:p>
          <a:p>
            <a:pPr indent="-330200" lvl="1" marL="914400" rtl="0" algn="l">
              <a:lnSpc>
                <a:spcPct val="100000"/>
              </a:lnSpc>
              <a:spcBef>
                <a:spcPts val="0"/>
              </a:spcBef>
              <a:spcAft>
                <a:spcPts val="0"/>
              </a:spcAft>
              <a:buSzPts val="1600"/>
              <a:buChar char="○"/>
            </a:pPr>
            <a:r>
              <a:rPr lang="en-US" sz="1600"/>
              <a:t>splitting multivalued cells</a:t>
            </a:r>
            <a:endParaRPr sz="1600"/>
          </a:p>
          <a:p>
            <a:pPr indent="-330200" lvl="0" marL="457200" rtl="0" algn="l">
              <a:lnSpc>
                <a:spcPct val="100000"/>
              </a:lnSpc>
              <a:spcBef>
                <a:spcPts val="0"/>
              </a:spcBef>
              <a:spcAft>
                <a:spcPts val="0"/>
              </a:spcAft>
              <a:buSzPts val="1600"/>
              <a:buChar char="●"/>
            </a:pPr>
            <a:r>
              <a:rPr lang="en-US" sz="1600"/>
              <a:t>General Tidying</a:t>
            </a:r>
            <a:endParaRPr sz="1600"/>
          </a:p>
          <a:p>
            <a:pPr indent="-330200" lvl="1" marL="914400" rtl="0" algn="l">
              <a:lnSpc>
                <a:spcPct val="100000"/>
              </a:lnSpc>
              <a:spcBef>
                <a:spcPts val="0"/>
              </a:spcBef>
              <a:spcAft>
                <a:spcPts val="0"/>
              </a:spcAft>
              <a:buSzPts val="1600"/>
              <a:buChar char="○"/>
            </a:pPr>
            <a:r>
              <a:rPr lang="en-US" sz="1600"/>
              <a:t>Clustering</a:t>
            </a:r>
            <a:endParaRPr sz="1600"/>
          </a:p>
          <a:p>
            <a:pPr indent="-330200" lvl="1" marL="914400" rtl="0" algn="l">
              <a:lnSpc>
                <a:spcPct val="100000"/>
              </a:lnSpc>
              <a:spcBef>
                <a:spcPts val="0"/>
              </a:spcBef>
              <a:spcAft>
                <a:spcPts val="0"/>
              </a:spcAft>
              <a:buSzPts val="1600"/>
              <a:buChar char="○"/>
            </a:pPr>
            <a:r>
              <a:rPr lang="en-US" sz="1600"/>
              <a:t>Fill Down</a:t>
            </a:r>
            <a:endParaRPr sz="1600"/>
          </a:p>
        </p:txBody>
      </p:sp>
      <p:grpSp>
        <p:nvGrpSpPr>
          <p:cNvPr id="227" name="Google Shape;227;p6"/>
          <p:cNvGrpSpPr/>
          <p:nvPr/>
        </p:nvGrpSpPr>
        <p:grpSpPr>
          <a:xfrm>
            <a:off x="4464" y="33549"/>
            <a:ext cx="9135070" cy="310275"/>
            <a:chOff x="4464" y="0"/>
            <a:chExt cx="9135070" cy="310275"/>
          </a:xfrm>
        </p:grpSpPr>
        <p:sp>
          <p:nvSpPr>
            <p:cNvPr id="228" name="Google Shape;228;p6"/>
            <p:cNvSpPr/>
            <p:nvPr/>
          </p:nvSpPr>
          <p:spPr>
            <a:xfrm>
              <a:off x="4464" y="0"/>
              <a:ext cx="1384101" cy="310275"/>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txBox="1"/>
            <p:nvPr/>
          </p:nvSpPr>
          <p:spPr>
            <a:xfrm>
              <a:off x="4464" y="0"/>
              <a:ext cx="1306532" cy="310275"/>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a:off x="1111746"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
            <p:cNvSpPr txBox="1"/>
            <p:nvPr/>
          </p:nvSpPr>
          <p:spPr>
            <a:xfrm>
              <a:off x="1266884"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a:off x="2219027"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
            <p:cNvSpPr txBox="1"/>
            <p:nvPr/>
          </p:nvSpPr>
          <p:spPr>
            <a:xfrm>
              <a:off x="2374165"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a:off x="3326308" y="0"/>
              <a:ext cx="1384101" cy="310275"/>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txBox="1"/>
            <p:nvPr/>
          </p:nvSpPr>
          <p:spPr>
            <a:xfrm>
              <a:off x="3481446"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a:off x="4433589"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
            <p:cNvSpPr txBox="1"/>
            <p:nvPr/>
          </p:nvSpPr>
          <p:spPr>
            <a:xfrm>
              <a:off x="4588727"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238" name="Google Shape;238;p6"/>
            <p:cNvSpPr/>
            <p:nvPr/>
          </p:nvSpPr>
          <p:spPr>
            <a:xfrm>
              <a:off x="5540871"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txBox="1"/>
            <p:nvPr/>
          </p:nvSpPr>
          <p:spPr>
            <a:xfrm>
              <a:off x="5696009"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a:off x="6648152"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
            <p:cNvSpPr txBox="1"/>
            <p:nvPr/>
          </p:nvSpPr>
          <p:spPr>
            <a:xfrm>
              <a:off x="6803290"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242" name="Google Shape;242;p6"/>
            <p:cNvSpPr/>
            <p:nvPr/>
          </p:nvSpPr>
          <p:spPr>
            <a:xfrm>
              <a:off x="7755433"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
            <p:cNvSpPr txBox="1"/>
            <p:nvPr/>
          </p:nvSpPr>
          <p:spPr>
            <a:xfrm>
              <a:off x="7910571"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244" name="Google Shape;244;p6"/>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OPEN REFINE</a:t>
            </a:r>
            <a:endParaRPr/>
          </a:p>
        </p:txBody>
      </p:sp>
      <p:pic>
        <p:nvPicPr>
          <p:cNvPr id="245" name="Google Shape;245;p6"/>
          <p:cNvPicPr preferRelativeResize="0"/>
          <p:nvPr/>
        </p:nvPicPr>
        <p:blipFill rotWithShape="1">
          <a:blip r:embed="rId3">
            <a:alphaModFix/>
          </a:blip>
          <a:srcRect b="0" l="0" r="0" t="0"/>
          <a:stretch/>
        </p:blipFill>
        <p:spPr>
          <a:xfrm>
            <a:off x="4218950" y="1393365"/>
            <a:ext cx="4453428" cy="2924659"/>
          </a:xfrm>
          <a:prstGeom prst="rect">
            <a:avLst/>
          </a:prstGeom>
          <a:noFill/>
          <a:ln cap="flat" cmpd="sng" w="28575">
            <a:solidFill>
              <a:srgbClr val="404040"/>
            </a:solidFill>
            <a:prstDash val="solid"/>
            <a:round/>
            <a:headEnd len="sm" w="sm" type="none"/>
            <a:tailEnd len="sm" w="sm" type="none"/>
          </a:ln>
        </p:spPr>
      </p:pic>
      <p:pic>
        <p:nvPicPr>
          <p:cNvPr id="246" name="Google Shape;246;p6"/>
          <p:cNvPicPr preferRelativeResize="0"/>
          <p:nvPr/>
        </p:nvPicPr>
        <p:blipFill rotWithShape="1">
          <a:blip r:embed="rId4">
            <a:alphaModFix amt="20000"/>
          </a:blip>
          <a:srcRect b="0" l="0" r="0" t="0"/>
          <a:stretch/>
        </p:blipFill>
        <p:spPr>
          <a:xfrm rot="-2121388">
            <a:off x="57424" y="2734304"/>
            <a:ext cx="3258559" cy="25134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Database with solid fill" id="251" name="Google Shape;251;gaf51ff7d2a_0_9"/>
          <p:cNvPicPr preferRelativeResize="0"/>
          <p:nvPr/>
        </p:nvPicPr>
        <p:blipFill rotWithShape="1">
          <a:blip r:embed="rId3">
            <a:alphaModFix/>
          </a:blip>
          <a:srcRect b="0" l="0" r="0" t="0"/>
          <a:stretch/>
        </p:blipFill>
        <p:spPr>
          <a:xfrm>
            <a:off x="-509808" y="1241432"/>
            <a:ext cx="4113035" cy="4113035"/>
          </a:xfrm>
          <a:prstGeom prst="rect">
            <a:avLst/>
          </a:prstGeom>
          <a:noFill/>
          <a:ln>
            <a:noFill/>
          </a:ln>
        </p:spPr>
      </p:pic>
      <p:sp>
        <p:nvSpPr>
          <p:cNvPr id="252" name="Google Shape;252;gaf51ff7d2a_0_9"/>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US" sz="1600">
                <a:solidFill>
                  <a:srgbClr val="404040"/>
                </a:solidFill>
              </a:rPr>
              <a:t>Imported clean .CSV file’s from OpenRefine via Table Data Import Wizard in MySQL Workbench</a:t>
            </a:r>
            <a:br>
              <a:rPr lang="en-US" sz="1600">
                <a:solidFill>
                  <a:srgbClr val="404040"/>
                </a:solidFill>
              </a:rPr>
            </a:br>
            <a:endParaRPr sz="1600">
              <a:solidFill>
                <a:srgbClr val="404040"/>
              </a:solidFill>
            </a:endParaRPr>
          </a:p>
          <a:p>
            <a:pPr indent="-330200" lvl="0" marL="457200" rtl="0" algn="l">
              <a:lnSpc>
                <a:spcPct val="100000"/>
              </a:lnSpc>
              <a:spcBef>
                <a:spcPts val="0"/>
              </a:spcBef>
              <a:spcAft>
                <a:spcPts val="0"/>
              </a:spcAft>
              <a:buSzPts val="1600"/>
              <a:buChar char="●"/>
            </a:pPr>
            <a:r>
              <a:rPr lang="en-US" sz="1600">
                <a:solidFill>
                  <a:srgbClr val="404040"/>
                </a:solidFill>
              </a:rPr>
              <a:t>Database Migration Wizard to migrate the data from local machine to shared Cloud</a:t>
            </a:r>
            <a:endParaRPr sz="1600">
              <a:solidFill>
                <a:srgbClr val="404040"/>
              </a:solidFill>
            </a:endParaRPr>
          </a:p>
          <a:p>
            <a:pPr indent="-330200" lvl="1" marL="914400" rtl="0" algn="l">
              <a:lnSpc>
                <a:spcPct val="100000"/>
              </a:lnSpc>
              <a:spcBef>
                <a:spcPts val="0"/>
              </a:spcBef>
              <a:spcAft>
                <a:spcPts val="0"/>
              </a:spcAft>
              <a:buSzPts val="1600"/>
              <a:buChar char="○"/>
            </a:pPr>
            <a:r>
              <a:rPr lang="en-US" sz="1600">
                <a:solidFill>
                  <a:srgbClr val="404040"/>
                </a:solidFill>
              </a:rPr>
              <a:t>Source: Local Instance 3306</a:t>
            </a:r>
            <a:endParaRPr sz="1600">
              <a:solidFill>
                <a:srgbClr val="404040"/>
              </a:solidFill>
            </a:endParaRPr>
          </a:p>
          <a:p>
            <a:pPr indent="-330200" lvl="1" marL="914400" rtl="0" algn="l">
              <a:lnSpc>
                <a:spcPct val="100000"/>
              </a:lnSpc>
              <a:spcBef>
                <a:spcPts val="0"/>
              </a:spcBef>
              <a:spcAft>
                <a:spcPts val="0"/>
              </a:spcAft>
              <a:buSzPts val="1600"/>
              <a:buChar char="○"/>
            </a:pPr>
            <a:r>
              <a:rPr lang="en-US" sz="1600">
                <a:solidFill>
                  <a:srgbClr val="404040"/>
                </a:solidFill>
              </a:rPr>
              <a:t>Destination: GoogleCloudSQL</a:t>
            </a:r>
            <a:endParaRPr sz="1600">
              <a:solidFill>
                <a:srgbClr val="404040"/>
              </a:solidFill>
            </a:endParaRPr>
          </a:p>
        </p:txBody>
      </p:sp>
      <p:grpSp>
        <p:nvGrpSpPr>
          <p:cNvPr id="253" name="Google Shape;253;gaf51ff7d2a_0_9"/>
          <p:cNvGrpSpPr/>
          <p:nvPr/>
        </p:nvGrpSpPr>
        <p:grpSpPr>
          <a:xfrm>
            <a:off x="4464" y="33549"/>
            <a:ext cx="9135169" cy="310200"/>
            <a:chOff x="4464" y="0"/>
            <a:chExt cx="9135169" cy="310200"/>
          </a:xfrm>
        </p:grpSpPr>
        <p:sp>
          <p:nvSpPr>
            <p:cNvPr id="254" name="Google Shape;254;gaf51ff7d2a_0_9"/>
            <p:cNvSpPr/>
            <p:nvPr/>
          </p:nvSpPr>
          <p:spPr>
            <a:xfrm>
              <a:off x="4464" y="0"/>
              <a:ext cx="1384200" cy="310200"/>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af51ff7d2a_0_9"/>
            <p:cNvSpPr txBox="1"/>
            <p:nvPr/>
          </p:nvSpPr>
          <p:spPr>
            <a:xfrm>
              <a:off x="4464" y="0"/>
              <a:ext cx="1306500" cy="310200"/>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256" name="Google Shape;256;gaf51ff7d2a_0_9"/>
            <p:cNvSpPr/>
            <p:nvPr/>
          </p:nvSpPr>
          <p:spPr>
            <a:xfrm>
              <a:off x="1111746"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af51ff7d2a_0_9"/>
            <p:cNvSpPr txBox="1"/>
            <p:nvPr/>
          </p:nvSpPr>
          <p:spPr>
            <a:xfrm>
              <a:off x="1266884"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258" name="Google Shape;258;gaf51ff7d2a_0_9"/>
            <p:cNvSpPr/>
            <p:nvPr/>
          </p:nvSpPr>
          <p:spPr>
            <a:xfrm>
              <a:off x="2219027" y="0"/>
              <a:ext cx="1384200" cy="310200"/>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af51ff7d2a_0_9"/>
            <p:cNvSpPr txBox="1"/>
            <p:nvPr/>
          </p:nvSpPr>
          <p:spPr>
            <a:xfrm>
              <a:off x="2374165"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260" name="Google Shape;260;gaf51ff7d2a_0_9"/>
            <p:cNvSpPr/>
            <p:nvPr/>
          </p:nvSpPr>
          <p:spPr>
            <a:xfrm>
              <a:off x="3326308" y="0"/>
              <a:ext cx="1384200" cy="310200"/>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af51ff7d2a_0_9"/>
            <p:cNvSpPr txBox="1"/>
            <p:nvPr/>
          </p:nvSpPr>
          <p:spPr>
            <a:xfrm>
              <a:off x="3481446"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262" name="Google Shape;262;gaf51ff7d2a_0_9"/>
            <p:cNvSpPr/>
            <p:nvPr/>
          </p:nvSpPr>
          <p:spPr>
            <a:xfrm>
              <a:off x="4433589"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af51ff7d2a_0_9"/>
            <p:cNvSpPr txBox="1"/>
            <p:nvPr/>
          </p:nvSpPr>
          <p:spPr>
            <a:xfrm>
              <a:off x="4588727"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264" name="Google Shape;264;gaf51ff7d2a_0_9"/>
            <p:cNvSpPr/>
            <p:nvPr/>
          </p:nvSpPr>
          <p:spPr>
            <a:xfrm>
              <a:off x="5540871"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af51ff7d2a_0_9"/>
            <p:cNvSpPr txBox="1"/>
            <p:nvPr/>
          </p:nvSpPr>
          <p:spPr>
            <a:xfrm>
              <a:off x="5696009"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266" name="Google Shape;266;gaf51ff7d2a_0_9"/>
            <p:cNvSpPr/>
            <p:nvPr/>
          </p:nvSpPr>
          <p:spPr>
            <a:xfrm>
              <a:off x="6648152"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af51ff7d2a_0_9"/>
            <p:cNvSpPr txBox="1"/>
            <p:nvPr/>
          </p:nvSpPr>
          <p:spPr>
            <a:xfrm>
              <a:off x="6803290"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268" name="Google Shape;268;gaf51ff7d2a_0_9"/>
            <p:cNvSpPr/>
            <p:nvPr/>
          </p:nvSpPr>
          <p:spPr>
            <a:xfrm>
              <a:off x="7755433" y="0"/>
              <a:ext cx="1384200" cy="310200"/>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af51ff7d2a_0_9"/>
            <p:cNvSpPr txBox="1"/>
            <p:nvPr/>
          </p:nvSpPr>
          <p:spPr>
            <a:xfrm>
              <a:off x="7910571" y="0"/>
              <a:ext cx="1073700" cy="310200"/>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270" name="Google Shape;270;gaf51ff7d2a_0_9"/>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DATABASE CREATION</a:t>
            </a:r>
            <a:endParaRPr/>
          </a:p>
        </p:txBody>
      </p:sp>
      <p:pic>
        <p:nvPicPr>
          <p:cNvPr id="271" name="Google Shape;271;gaf51ff7d2a_0_9"/>
          <p:cNvPicPr preferRelativeResize="0"/>
          <p:nvPr/>
        </p:nvPicPr>
        <p:blipFill rotWithShape="1">
          <a:blip r:embed="rId4">
            <a:alphaModFix/>
          </a:blip>
          <a:srcRect b="10586" l="0" r="0" t="0"/>
          <a:stretch/>
        </p:blipFill>
        <p:spPr>
          <a:xfrm>
            <a:off x="4622197" y="1241432"/>
            <a:ext cx="1698954" cy="3416400"/>
          </a:xfrm>
          <a:prstGeom prst="rect">
            <a:avLst/>
          </a:prstGeom>
          <a:noFill/>
          <a:ln cap="flat" cmpd="sng" w="28575">
            <a:solidFill>
              <a:srgbClr val="B57612"/>
            </a:solidFill>
            <a:prstDash val="solid"/>
            <a:round/>
            <a:headEnd len="sm" w="sm" type="none"/>
            <a:tailEnd len="sm" w="sm" type="none"/>
          </a:ln>
        </p:spPr>
      </p:pic>
      <p:pic>
        <p:nvPicPr>
          <p:cNvPr id="272" name="Google Shape;272;gaf51ff7d2a_0_9"/>
          <p:cNvPicPr preferRelativeResize="0"/>
          <p:nvPr/>
        </p:nvPicPr>
        <p:blipFill rotWithShape="1">
          <a:blip r:embed="rId5">
            <a:alphaModFix/>
          </a:blip>
          <a:srcRect b="8382" l="0" r="0" t="0"/>
          <a:stretch/>
        </p:blipFill>
        <p:spPr>
          <a:xfrm>
            <a:off x="6998113" y="1333225"/>
            <a:ext cx="1824916" cy="3130038"/>
          </a:xfrm>
          <a:prstGeom prst="rect">
            <a:avLst/>
          </a:prstGeom>
          <a:noFill/>
          <a:ln cap="flat" cmpd="sng" w="28575">
            <a:solidFill>
              <a:srgbClr val="B57612"/>
            </a:solidFill>
            <a:prstDash val="solid"/>
            <a:round/>
            <a:headEnd len="sm" w="sm" type="none"/>
            <a:tailEnd len="sm" w="sm" type="none"/>
          </a:ln>
        </p:spPr>
      </p:pic>
      <p:sp>
        <p:nvSpPr>
          <p:cNvPr id="273" name="Google Shape;273;gaf51ff7d2a_0_9"/>
          <p:cNvSpPr/>
          <p:nvPr/>
        </p:nvSpPr>
        <p:spPr>
          <a:xfrm>
            <a:off x="6497110" y="2806451"/>
            <a:ext cx="377764" cy="662766"/>
          </a:xfrm>
          <a:prstGeom prst="stripedRightArrow">
            <a:avLst>
              <a:gd fmla="val 50000" name="adj1"/>
              <a:gd fmla="val 50000" name="adj2"/>
            </a:avLst>
          </a:prstGeom>
          <a:solidFill>
            <a:schemeClr val="accent1"/>
          </a:solidFill>
          <a:ln cap="flat" cmpd="sng" w="254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Cloud with solid fill" id="278" name="Google Shape;278;p7"/>
          <p:cNvPicPr preferRelativeResize="0"/>
          <p:nvPr/>
        </p:nvPicPr>
        <p:blipFill rotWithShape="1">
          <a:blip r:embed="rId3">
            <a:alphaModFix/>
          </a:blip>
          <a:srcRect b="0" l="0" r="0" t="0"/>
          <a:stretch/>
        </p:blipFill>
        <p:spPr>
          <a:xfrm>
            <a:off x="5107438" y="1648251"/>
            <a:ext cx="4324066" cy="4324066"/>
          </a:xfrm>
          <a:prstGeom prst="rect">
            <a:avLst/>
          </a:prstGeom>
          <a:noFill/>
          <a:ln>
            <a:noFill/>
          </a:ln>
        </p:spPr>
      </p:pic>
      <p:sp>
        <p:nvSpPr>
          <p:cNvPr id="279" name="Google Shape;279;p7"/>
          <p:cNvSpPr txBox="1"/>
          <p:nvPr>
            <p:ph idx="1" type="body"/>
          </p:nvPr>
        </p:nvSpPr>
        <p:spPr>
          <a:xfrm>
            <a:off x="4881222" y="1147735"/>
            <a:ext cx="4087500" cy="3724516"/>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800"/>
              <a:buChar char="●"/>
            </a:pPr>
            <a:r>
              <a:rPr lang="en-US" sz="1600"/>
              <a:t>Google Cloud Platform leveraged for our data warehousing needs</a:t>
            </a:r>
            <a:endParaRPr sz="1600"/>
          </a:p>
          <a:p>
            <a:pPr indent="-330200" lvl="1" marL="914400" rtl="0" algn="l">
              <a:lnSpc>
                <a:spcPct val="100000"/>
              </a:lnSpc>
              <a:spcBef>
                <a:spcPts val="0"/>
              </a:spcBef>
              <a:spcAft>
                <a:spcPts val="0"/>
              </a:spcAft>
              <a:buSzPts val="1600"/>
              <a:buChar char="○"/>
            </a:pPr>
            <a:r>
              <a:rPr lang="en-US" sz="1600"/>
              <a:t>Scalability, Flexibility, Ease of use, Remote teammates</a:t>
            </a:r>
            <a:endParaRPr sz="1600"/>
          </a:p>
          <a:p>
            <a:pPr indent="-330200" lvl="1" marL="914400" rtl="0" algn="l">
              <a:lnSpc>
                <a:spcPct val="100000"/>
              </a:lnSpc>
              <a:spcBef>
                <a:spcPts val="0"/>
              </a:spcBef>
              <a:spcAft>
                <a:spcPts val="0"/>
              </a:spcAft>
              <a:buSzPts val="1600"/>
              <a:buChar char="○"/>
            </a:pPr>
            <a:r>
              <a:rPr lang="en-US" sz="1600"/>
              <a:t>Initial: 1 VCPU, 3.75 GB Storage</a:t>
            </a:r>
            <a:endParaRPr sz="1600"/>
          </a:p>
          <a:p>
            <a:pPr indent="-330200" lvl="1" marL="914400" rtl="0" algn="l">
              <a:lnSpc>
                <a:spcPct val="100000"/>
              </a:lnSpc>
              <a:spcBef>
                <a:spcPts val="0"/>
              </a:spcBef>
              <a:spcAft>
                <a:spcPts val="0"/>
              </a:spcAft>
              <a:buSzPts val="1600"/>
              <a:buChar char="○"/>
            </a:pPr>
            <a:r>
              <a:rPr lang="en-US" sz="1600"/>
              <a:t>Final: 2 VCPU, 7.5 GB Storage</a:t>
            </a:r>
            <a:endParaRPr sz="1600"/>
          </a:p>
          <a:p>
            <a:pPr indent="-285750" lvl="0" marL="285750" rtl="0" algn="l">
              <a:lnSpc>
                <a:spcPct val="100000"/>
              </a:lnSpc>
              <a:spcBef>
                <a:spcPts val="1600"/>
              </a:spcBef>
              <a:spcAft>
                <a:spcPts val="0"/>
              </a:spcAft>
              <a:buSzPts val="1800"/>
              <a:buChar char="●"/>
            </a:pPr>
            <a:r>
              <a:rPr lang="en-US" sz="1600"/>
              <a:t>Added multiple users and multiple IP addresses to allow teammates access</a:t>
            </a:r>
            <a:endParaRPr sz="1600"/>
          </a:p>
          <a:p>
            <a:pPr indent="-273050" lvl="0" marL="285750" rtl="0" algn="l">
              <a:lnSpc>
                <a:spcPct val="100000"/>
              </a:lnSpc>
              <a:spcBef>
                <a:spcPts val="1600"/>
              </a:spcBef>
              <a:spcAft>
                <a:spcPts val="0"/>
              </a:spcAft>
              <a:buSzPts val="1600"/>
              <a:buChar char="●"/>
            </a:pPr>
            <a:r>
              <a:rPr lang="en-US" sz="1600"/>
              <a:t>Migrated local DB (depa_final) to the Google Cloud Project</a:t>
            </a:r>
            <a:endParaRPr sz="1600"/>
          </a:p>
          <a:p>
            <a:pPr indent="-330200" lvl="1" marL="914400" rtl="0" algn="l">
              <a:lnSpc>
                <a:spcPct val="100000"/>
              </a:lnSpc>
              <a:spcBef>
                <a:spcPts val="1600"/>
              </a:spcBef>
              <a:spcAft>
                <a:spcPts val="1600"/>
              </a:spcAft>
              <a:buSzPts val="1600"/>
              <a:buChar char="○"/>
            </a:pPr>
            <a:r>
              <a:rPr lang="en-US" sz="1600"/>
              <a:t>Verified teammates had access and were able to hit DB simultaneously</a:t>
            </a:r>
            <a:endParaRPr sz="1600"/>
          </a:p>
        </p:txBody>
      </p:sp>
      <p:grpSp>
        <p:nvGrpSpPr>
          <p:cNvPr id="280" name="Google Shape;280;p7"/>
          <p:cNvGrpSpPr/>
          <p:nvPr/>
        </p:nvGrpSpPr>
        <p:grpSpPr>
          <a:xfrm>
            <a:off x="4464" y="33549"/>
            <a:ext cx="9135070" cy="310275"/>
            <a:chOff x="4464" y="0"/>
            <a:chExt cx="9135070" cy="310275"/>
          </a:xfrm>
        </p:grpSpPr>
        <p:sp>
          <p:nvSpPr>
            <p:cNvPr id="281" name="Google Shape;281;p7"/>
            <p:cNvSpPr/>
            <p:nvPr/>
          </p:nvSpPr>
          <p:spPr>
            <a:xfrm>
              <a:off x="4464" y="0"/>
              <a:ext cx="1384101" cy="310275"/>
            </a:xfrm>
            <a:prstGeom prst="homePlate">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7"/>
            <p:cNvSpPr txBox="1"/>
            <p:nvPr/>
          </p:nvSpPr>
          <p:spPr>
            <a:xfrm>
              <a:off x="4464" y="0"/>
              <a:ext cx="1306532" cy="310275"/>
            </a:xfrm>
            <a:prstGeom prst="rect">
              <a:avLst/>
            </a:prstGeom>
            <a:noFill/>
            <a:ln>
              <a:noFill/>
            </a:ln>
          </p:spPr>
          <p:txBody>
            <a:bodyPr anchorCtr="0" anchor="ctr" bIns="26650" lIns="53325"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Background</a:t>
              </a:r>
              <a:endParaRPr b="0" i="0" sz="1400" u="none" cap="none" strike="noStrike">
                <a:solidFill>
                  <a:srgbClr val="000000"/>
                </a:solidFill>
                <a:latin typeface="Arial"/>
                <a:ea typeface="Arial"/>
                <a:cs typeface="Arial"/>
                <a:sym typeface="Arial"/>
              </a:endParaRPr>
            </a:p>
          </p:txBody>
        </p:sp>
        <p:sp>
          <p:nvSpPr>
            <p:cNvPr id="283" name="Google Shape;283;p7"/>
            <p:cNvSpPr/>
            <p:nvPr/>
          </p:nvSpPr>
          <p:spPr>
            <a:xfrm>
              <a:off x="1111746"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
            <p:cNvSpPr txBox="1"/>
            <p:nvPr/>
          </p:nvSpPr>
          <p:spPr>
            <a:xfrm>
              <a:off x="1266884"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Problem</a:t>
              </a:r>
              <a:endParaRPr b="0" i="0" sz="1400" u="none" cap="none" strike="noStrike">
                <a:solidFill>
                  <a:srgbClr val="000000"/>
                </a:solidFill>
                <a:latin typeface="Arial"/>
                <a:ea typeface="Arial"/>
                <a:cs typeface="Arial"/>
                <a:sym typeface="Arial"/>
              </a:endParaRPr>
            </a:p>
          </p:txBody>
        </p:sp>
        <p:sp>
          <p:nvSpPr>
            <p:cNvPr id="285" name="Google Shape;285;p7"/>
            <p:cNvSpPr/>
            <p:nvPr/>
          </p:nvSpPr>
          <p:spPr>
            <a:xfrm>
              <a:off x="2219027"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txBox="1"/>
            <p:nvPr/>
          </p:nvSpPr>
          <p:spPr>
            <a:xfrm>
              <a:off x="2374165"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ETL</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a:off x="3326308" y="0"/>
              <a:ext cx="1384101" cy="310275"/>
            </a:xfrm>
            <a:prstGeom prst="chevron">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txBox="1"/>
            <p:nvPr/>
          </p:nvSpPr>
          <p:spPr>
            <a:xfrm>
              <a:off x="3481446"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Processing</a:t>
              </a:r>
              <a:endParaRPr b="0" i="0" sz="1400" u="none" cap="none" strike="noStrike">
                <a:solidFill>
                  <a:srgbClr val="000000"/>
                </a:solidFill>
                <a:latin typeface="Arial"/>
                <a:ea typeface="Arial"/>
                <a:cs typeface="Arial"/>
                <a:sym typeface="Arial"/>
              </a:endParaRPr>
            </a:p>
          </p:txBody>
        </p:sp>
        <p:sp>
          <p:nvSpPr>
            <p:cNvPr id="289" name="Google Shape;289;p7"/>
            <p:cNvSpPr/>
            <p:nvPr/>
          </p:nvSpPr>
          <p:spPr>
            <a:xfrm>
              <a:off x="4433589" y="0"/>
              <a:ext cx="1384101" cy="310275"/>
            </a:xfrm>
            <a:prstGeom prst="chevron">
              <a:avLst>
                <a:gd fmla="val 50000"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
            <p:cNvSpPr txBox="1"/>
            <p:nvPr/>
          </p:nvSpPr>
          <p:spPr>
            <a:xfrm>
              <a:off x="4588727"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DB Design &amp; Usage</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a:off x="5540871"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
            <p:cNvSpPr txBox="1"/>
            <p:nvPr/>
          </p:nvSpPr>
          <p:spPr>
            <a:xfrm>
              <a:off x="5696009"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Analysis</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a:off x="6648152"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
            <p:cNvSpPr txBox="1"/>
            <p:nvPr/>
          </p:nvSpPr>
          <p:spPr>
            <a:xfrm>
              <a:off x="6803290"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Data Viz</a:t>
              </a:r>
              <a:endParaRPr b="0" i="0" sz="1400" u="none" cap="none" strike="noStrike">
                <a:solidFill>
                  <a:srgbClr val="000000"/>
                </a:solidFill>
                <a:latin typeface="Arial"/>
                <a:ea typeface="Arial"/>
                <a:cs typeface="Arial"/>
                <a:sym typeface="Arial"/>
              </a:endParaRPr>
            </a:p>
          </p:txBody>
        </p:sp>
        <p:sp>
          <p:nvSpPr>
            <p:cNvPr id="295" name="Google Shape;295;p7"/>
            <p:cNvSpPr/>
            <p:nvPr/>
          </p:nvSpPr>
          <p:spPr>
            <a:xfrm>
              <a:off x="7755433" y="0"/>
              <a:ext cx="1384101" cy="310275"/>
            </a:xfrm>
            <a:prstGeom prst="chevron">
              <a:avLst>
                <a:gd fmla="val 50000"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7"/>
            <p:cNvSpPr txBox="1"/>
            <p:nvPr/>
          </p:nvSpPr>
          <p:spPr>
            <a:xfrm>
              <a:off x="7910571" y="0"/>
              <a:ext cx="1073826" cy="310275"/>
            </a:xfrm>
            <a:prstGeom prst="rect">
              <a:avLst/>
            </a:prstGeom>
            <a:noFill/>
            <a:ln>
              <a:noFill/>
            </a:ln>
          </p:spPr>
          <p:txBody>
            <a:bodyPr anchorCtr="0" anchor="ctr" bIns="26650" lIns="40000" spcFirstLastPara="1" rIns="13325" wrap="square" tIns="26650">
              <a:noAutofit/>
            </a:bodyPr>
            <a:lstStyle/>
            <a:p>
              <a:pPr indent="0" lvl="0" marL="0" marR="0" rtl="0" algn="ctr">
                <a:lnSpc>
                  <a:spcPct val="90000"/>
                </a:lnSpc>
                <a:spcBef>
                  <a:spcPts val="0"/>
                </a:spcBef>
                <a:spcAft>
                  <a:spcPts val="0"/>
                </a:spcAft>
                <a:buClr>
                  <a:schemeClr val="dk1"/>
                </a:buClr>
                <a:buSzPts val="1000"/>
                <a:buFont typeface="Gill Sans"/>
                <a:buNone/>
              </a:pPr>
              <a:r>
                <a:rPr b="0" i="0" lang="en-US" sz="1000" u="none" cap="none" strike="noStrike">
                  <a:solidFill>
                    <a:schemeClr val="dk1"/>
                  </a:solidFill>
                  <a:latin typeface="Gill Sans"/>
                  <a:ea typeface="Gill Sans"/>
                  <a:cs typeface="Gill Sans"/>
                  <a:sym typeface="Gill Sans"/>
                </a:rPr>
                <a:t>Conclusion</a:t>
              </a:r>
              <a:endParaRPr b="0" i="0" sz="1400" u="none" cap="none" strike="noStrike">
                <a:solidFill>
                  <a:srgbClr val="000000"/>
                </a:solidFill>
                <a:latin typeface="Arial"/>
                <a:ea typeface="Arial"/>
                <a:cs typeface="Arial"/>
                <a:sym typeface="Arial"/>
              </a:endParaRPr>
            </a:p>
          </p:txBody>
        </p:sp>
      </p:grpSp>
      <p:sp>
        <p:nvSpPr>
          <p:cNvPr id="297" name="Google Shape;297;p7"/>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3000"/>
              <a:buFont typeface="Gill Sans"/>
              <a:buNone/>
            </a:pPr>
            <a:r>
              <a:rPr lang="en-US"/>
              <a:t>GOOGLE CLOUD</a:t>
            </a:r>
            <a:endParaRPr/>
          </a:p>
        </p:txBody>
      </p:sp>
      <p:pic>
        <p:nvPicPr>
          <p:cNvPr id="298" name="Google Shape;298;p7"/>
          <p:cNvPicPr preferRelativeResize="0"/>
          <p:nvPr/>
        </p:nvPicPr>
        <p:blipFill rotWithShape="1">
          <a:blip r:embed="rId4">
            <a:alphaModFix/>
          </a:blip>
          <a:srcRect b="0" l="0" r="0" t="0"/>
          <a:stretch/>
        </p:blipFill>
        <p:spPr>
          <a:xfrm>
            <a:off x="468573" y="1147735"/>
            <a:ext cx="4200474" cy="2432700"/>
          </a:xfrm>
          <a:prstGeom prst="rect">
            <a:avLst/>
          </a:prstGeom>
          <a:noFill/>
          <a:ln cap="flat" cmpd="sng" w="28575">
            <a:solidFill>
              <a:srgbClr val="404040"/>
            </a:solidFill>
            <a:prstDash val="solid"/>
            <a:round/>
            <a:headEnd len="sm" w="sm" type="none"/>
            <a:tailEnd len="sm" w="sm" type="none"/>
          </a:ln>
        </p:spPr>
      </p:pic>
      <p:pic>
        <p:nvPicPr>
          <p:cNvPr id="299" name="Google Shape;299;p7"/>
          <p:cNvPicPr preferRelativeResize="0"/>
          <p:nvPr/>
        </p:nvPicPr>
        <p:blipFill rotWithShape="1">
          <a:blip r:embed="rId5">
            <a:alphaModFix/>
          </a:blip>
          <a:srcRect b="0" l="0" r="0" t="0"/>
          <a:stretch/>
        </p:blipFill>
        <p:spPr>
          <a:xfrm>
            <a:off x="468573" y="3710445"/>
            <a:ext cx="4200474" cy="1201202"/>
          </a:xfrm>
          <a:prstGeom prst="rect">
            <a:avLst/>
          </a:prstGeom>
          <a:noFill/>
          <a:ln cap="flat" cmpd="sng" w="28575">
            <a:solidFill>
              <a:srgbClr val="40404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a7bd5a5a1a_0_1"/>
          <p:cNvPicPr preferRelativeResize="0"/>
          <p:nvPr/>
        </p:nvPicPr>
        <p:blipFill rotWithShape="1">
          <a:blip r:embed="rId3">
            <a:alphaModFix amt="50000"/>
          </a:blip>
          <a:srcRect b="28871" l="32157" r="-2570" t="0"/>
          <a:stretch/>
        </p:blipFill>
        <p:spPr>
          <a:xfrm flipH="1" rot="10800000">
            <a:off x="5" y="4"/>
            <a:ext cx="4990531" cy="4553821"/>
          </a:xfrm>
          <a:prstGeom prst="rect">
            <a:avLst/>
          </a:prstGeom>
          <a:noFill/>
          <a:ln>
            <a:noFill/>
          </a:ln>
        </p:spPr>
      </p:pic>
      <p:sp>
        <p:nvSpPr>
          <p:cNvPr id="305" name="Google Shape;305;ga7bd5a5a1a_0_1"/>
          <p:cNvSpPr txBox="1"/>
          <p:nvPr>
            <p:ph type="title"/>
          </p:nvPr>
        </p:nvSpPr>
        <p:spPr>
          <a:xfrm>
            <a:off x="311700" y="445025"/>
            <a:ext cx="8520600" cy="57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3000"/>
              <a:buNone/>
            </a:pPr>
            <a:r>
              <a:rPr lang="en-US"/>
              <a:t>EER Model</a:t>
            </a:r>
            <a:endParaRPr/>
          </a:p>
        </p:txBody>
      </p:sp>
      <p:pic>
        <p:nvPicPr>
          <p:cNvPr id="306" name="Google Shape;306;ga7bd5a5a1a_0_1"/>
          <p:cNvPicPr preferRelativeResize="0"/>
          <p:nvPr/>
        </p:nvPicPr>
        <p:blipFill rotWithShape="1">
          <a:blip r:embed="rId4">
            <a:alphaModFix/>
          </a:blip>
          <a:srcRect b="0" l="0" r="0" t="0"/>
          <a:stretch/>
        </p:blipFill>
        <p:spPr>
          <a:xfrm>
            <a:off x="2417275" y="1214525"/>
            <a:ext cx="5986326" cy="38209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Rachael Beers</dc:creator>
</cp:coreProperties>
</file>